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embeddings/oleObject1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4.xml" ContentType="application/vnd.openxmlformats-officedocument.drawingml.chart+xml"/>
  <Override PartName="/ppt/notesSlides/notesSlide51.xml" ContentType="application/vnd.openxmlformats-officedocument.presentationml.notesSlide+xml"/>
  <Override PartName="/ppt/charts/chart5.xml" ContentType="application/vnd.openxmlformats-officedocument.drawingml.chart+xml"/>
  <Override PartName="/ppt/notesSlides/notesSlide52.xml" ContentType="application/vnd.openxmlformats-officedocument.presentationml.notesSlid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0" r:id="rId1"/>
    <p:sldMasterId id="2147483853" r:id="rId2"/>
    <p:sldMasterId id="2147483876" r:id="rId3"/>
    <p:sldMasterId id="2147483888" r:id="rId4"/>
    <p:sldMasterId id="2147483900" r:id="rId5"/>
    <p:sldMasterId id="2147483912" r:id="rId6"/>
    <p:sldMasterId id="2147483926" r:id="rId7"/>
  </p:sldMasterIdLst>
  <p:notesMasterIdLst>
    <p:notesMasterId r:id="rId98"/>
  </p:notesMasterIdLst>
  <p:handoutMasterIdLst>
    <p:handoutMasterId r:id="rId99"/>
  </p:handoutMasterIdLst>
  <p:sldIdLst>
    <p:sldId id="841" r:id="rId8"/>
    <p:sldId id="1040" r:id="rId9"/>
    <p:sldId id="1039" r:id="rId10"/>
    <p:sldId id="1018" r:id="rId11"/>
    <p:sldId id="973" r:id="rId12"/>
    <p:sldId id="981" r:id="rId13"/>
    <p:sldId id="995" r:id="rId14"/>
    <p:sldId id="974" r:id="rId15"/>
    <p:sldId id="993" r:id="rId16"/>
    <p:sldId id="982" r:id="rId17"/>
    <p:sldId id="976" r:id="rId18"/>
    <p:sldId id="994" r:id="rId19"/>
    <p:sldId id="1003" r:id="rId20"/>
    <p:sldId id="983" r:id="rId21"/>
    <p:sldId id="978" r:id="rId22"/>
    <p:sldId id="1001" r:id="rId23"/>
    <p:sldId id="977" r:id="rId24"/>
    <p:sldId id="984" r:id="rId25"/>
    <p:sldId id="997" r:id="rId26"/>
    <p:sldId id="1019" r:id="rId27"/>
    <p:sldId id="1000" r:id="rId28"/>
    <p:sldId id="999" r:id="rId29"/>
    <p:sldId id="996" r:id="rId30"/>
    <p:sldId id="998" r:id="rId31"/>
    <p:sldId id="1002" r:id="rId32"/>
    <p:sldId id="985" r:id="rId33"/>
    <p:sldId id="1020" r:id="rId34"/>
    <p:sldId id="986" r:id="rId35"/>
    <p:sldId id="1022" r:id="rId36"/>
    <p:sldId id="1021" r:id="rId37"/>
    <p:sldId id="987" r:id="rId38"/>
    <p:sldId id="1023" r:id="rId39"/>
    <p:sldId id="991" r:id="rId40"/>
    <p:sldId id="1024" r:id="rId41"/>
    <p:sldId id="1025" r:id="rId42"/>
    <p:sldId id="990" r:id="rId43"/>
    <p:sldId id="909" r:id="rId44"/>
    <p:sldId id="870" r:id="rId45"/>
    <p:sldId id="928" r:id="rId46"/>
    <p:sldId id="945" r:id="rId47"/>
    <p:sldId id="946" r:id="rId48"/>
    <p:sldId id="948" r:id="rId49"/>
    <p:sldId id="1029" r:id="rId50"/>
    <p:sldId id="952" r:id="rId51"/>
    <p:sldId id="966" r:id="rId52"/>
    <p:sldId id="1038" r:id="rId53"/>
    <p:sldId id="968" r:id="rId54"/>
    <p:sldId id="950" r:id="rId55"/>
    <p:sldId id="954" r:id="rId56"/>
    <p:sldId id="871" r:id="rId57"/>
    <p:sldId id="964" r:id="rId58"/>
    <p:sldId id="955" r:id="rId59"/>
    <p:sldId id="956" r:id="rId60"/>
    <p:sldId id="957" r:id="rId61"/>
    <p:sldId id="1026" r:id="rId62"/>
    <p:sldId id="1027" r:id="rId63"/>
    <p:sldId id="1028" r:id="rId64"/>
    <p:sldId id="887" r:id="rId65"/>
    <p:sldId id="889" r:id="rId66"/>
    <p:sldId id="886" r:id="rId67"/>
    <p:sldId id="934" r:id="rId68"/>
    <p:sldId id="1030" r:id="rId69"/>
    <p:sldId id="847" r:id="rId70"/>
    <p:sldId id="892" r:id="rId71"/>
    <p:sldId id="1031" r:id="rId72"/>
    <p:sldId id="1032" r:id="rId73"/>
    <p:sldId id="1033" r:id="rId74"/>
    <p:sldId id="1034" r:id="rId75"/>
    <p:sldId id="1035" r:id="rId76"/>
    <p:sldId id="1036" r:id="rId77"/>
    <p:sldId id="875" r:id="rId78"/>
    <p:sldId id="959" r:id="rId79"/>
    <p:sldId id="911" r:id="rId80"/>
    <p:sldId id="910" r:id="rId81"/>
    <p:sldId id="912" r:id="rId82"/>
    <p:sldId id="913" r:id="rId83"/>
    <p:sldId id="914" r:id="rId84"/>
    <p:sldId id="895" r:id="rId85"/>
    <p:sldId id="896" r:id="rId86"/>
    <p:sldId id="898" r:id="rId87"/>
    <p:sldId id="900" r:id="rId88"/>
    <p:sldId id="840" r:id="rId89"/>
    <p:sldId id="1009" r:id="rId90"/>
    <p:sldId id="1010" r:id="rId91"/>
    <p:sldId id="1011" r:id="rId92"/>
    <p:sldId id="1013" r:id="rId93"/>
    <p:sldId id="1014" r:id="rId94"/>
    <p:sldId id="1015" r:id="rId95"/>
    <p:sldId id="1016" r:id="rId96"/>
    <p:sldId id="1017" r:id="rId9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C657670-FB53-3343-967B-6C409A7B0F2F}">
          <p14:sldIdLst>
            <p14:sldId id="841"/>
            <p14:sldId id="1040"/>
            <p14:sldId id="1039"/>
            <p14:sldId id="1018"/>
            <p14:sldId id="973"/>
            <p14:sldId id="981"/>
            <p14:sldId id="995"/>
            <p14:sldId id="974"/>
            <p14:sldId id="993"/>
            <p14:sldId id="982"/>
            <p14:sldId id="976"/>
            <p14:sldId id="994"/>
            <p14:sldId id="1003"/>
            <p14:sldId id="983"/>
            <p14:sldId id="978"/>
            <p14:sldId id="1001"/>
            <p14:sldId id="977"/>
            <p14:sldId id="984"/>
            <p14:sldId id="997"/>
            <p14:sldId id="1019"/>
            <p14:sldId id="1000"/>
            <p14:sldId id="999"/>
            <p14:sldId id="996"/>
            <p14:sldId id="998"/>
            <p14:sldId id="1002"/>
            <p14:sldId id="985"/>
            <p14:sldId id="1020"/>
            <p14:sldId id="986"/>
            <p14:sldId id="1022"/>
            <p14:sldId id="1021"/>
            <p14:sldId id="987"/>
            <p14:sldId id="1023"/>
            <p14:sldId id="991"/>
            <p14:sldId id="1024"/>
            <p14:sldId id="1025"/>
            <p14:sldId id="990"/>
            <p14:sldId id="909"/>
            <p14:sldId id="870"/>
            <p14:sldId id="928"/>
            <p14:sldId id="945"/>
            <p14:sldId id="946"/>
            <p14:sldId id="948"/>
            <p14:sldId id="1029"/>
            <p14:sldId id="952"/>
            <p14:sldId id="966"/>
            <p14:sldId id="1038"/>
            <p14:sldId id="968"/>
            <p14:sldId id="950"/>
            <p14:sldId id="954"/>
            <p14:sldId id="871"/>
            <p14:sldId id="964"/>
            <p14:sldId id="955"/>
            <p14:sldId id="956"/>
            <p14:sldId id="957"/>
            <p14:sldId id="1026"/>
            <p14:sldId id="1027"/>
            <p14:sldId id="1028"/>
            <p14:sldId id="887"/>
            <p14:sldId id="889"/>
            <p14:sldId id="886"/>
            <p14:sldId id="934"/>
            <p14:sldId id="1030"/>
            <p14:sldId id="847"/>
            <p14:sldId id="892"/>
            <p14:sldId id="1031"/>
            <p14:sldId id="1032"/>
            <p14:sldId id="1033"/>
            <p14:sldId id="1034"/>
            <p14:sldId id="1035"/>
            <p14:sldId id="1036"/>
            <p14:sldId id="875"/>
            <p14:sldId id="959"/>
            <p14:sldId id="911"/>
            <p14:sldId id="910"/>
            <p14:sldId id="912"/>
            <p14:sldId id="913"/>
            <p14:sldId id="914"/>
            <p14:sldId id="895"/>
            <p14:sldId id="896"/>
            <p14:sldId id="898"/>
            <p14:sldId id="900"/>
            <p14:sldId id="840"/>
            <p14:sldId id="1009"/>
            <p14:sldId id="1010"/>
          </p14:sldIdLst>
        </p14:section>
        <p14:section name="SparkTraining" id="{D8A0AFE3-3AB0-B54B-B14E-62F823B72D1B}">
          <p14:sldIdLst>
            <p14:sldId id="1011"/>
            <p14:sldId id="1013"/>
            <p14:sldId id="1014"/>
            <p14:sldId id="1015"/>
            <p14:sldId id="1016"/>
            <p14:sldId id="101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A99"/>
    <a:srgbClr val="C32A2E"/>
    <a:srgbClr val="8000FF"/>
    <a:srgbClr val="FF0080"/>
    <a:srgbClr val="FF00FF"/>
    <a:srgbClr val="6666FF"/>
    <a:srgbClr val="CC4B44"/>
    <a:srgbClr val="919191"/>
    <a:srgbClr val="B8B8B8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6" autoAdjust="0"/>
    <p:restoredTop sz="89067" autoAdjust="0"/>
  </p:normalViewPr>
  <p:slideViewPr>
    <p:cSldViewPr snapToObjects="1">
      <p:cViewPr varScale="1">
        <p:scale>
          <a:sx n="97" d="100"/>
          <a:sy n="97" d="100"/>
        </p:scale>
        <p:origin x="-1784" y="-112"/>
      </p:cViewPr>
      <p:guideLst>
        <p:guide orient="horz" pos="2160"/>
        <p:guide pos="15"/>
      </p:guideLst>
    </p:cSldViewPr>
  </p:slideViewPr>
  <p:outlineViewPr>
    <p:cViewPr>
      <p:scale>
        <a:sx n="33" d="100"/>
        <a:sy n="33" d="100"/>
      </p:scale>
      <p:origin x="0" y="26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99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100" Type="http://schemas.openxmlformats.org/officeDocument/2006/relationships/printerSettings" Target="printerSettings/printerSettings1.bin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egonzal:Desktop:Old%20Desktop:NIPS%20Expenses:facebook_siz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Facebook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Edges/Vertices</c:v>
                </c:pt>
              </c:strCache>
            </c:strRef>
          </c:tx>
          <c:xVal>
            <c:numRef>
              <c:f>Sheet1!$A$4:$A$8</c:f>
              <c:numCache>
                <c:formatCode>General</c:formatCode>
                <c:ptCount val="5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</c:numCache>
            </c:numRef>
          </c:xVal>
          <c:yVal>
            <c:numRef>
              <c:f>Sheet1!$D$4:$D$8</c:f>
              <c:numCache>
                <c:formatCode>General</c:formatCode>
                <c:ptCount val="5"/>
                <c:pt idx="0">
                  <c:v>76.1459947807722</c:v>
                </c:pt>
                <c:pt idx="1">
                  <c:v>88.67880119278934</c:v>
                </c:pt>
                <c:pt idx="2">
                  <c:v>112.9988275079592</c:v>
                </c:pt>
                <c:pt idx="3">
                  <c:v>169.029874389064</c:v>
                </c:pt>
                <c:pt idx="4">
                  <c:v>190.43827794086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3340696"/>
        <c:axId val="-2113355240"/>
      </c:scatterChart>
      <c:valAx>
        <c:axId val="-2113340696"/>
        <c:scaling>
          <c:orientation val="minMax"/>
          <c:max val="2012.0"/>
          <c:min val="2008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Year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13355240"/>
        <c:crosses val="autoZero"/>
        <c:crossBetween val="midCat"/>
      </c:valAx>
      <c:valAx>
        <c:axId val="-2113355240"/>
        <c:scaling>
          <c:orientation val="minMax"/>
          <c:min val="6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Ratio of Edges to Vertices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1334069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xVal>
            <c:numRef>
              <c:f>Sheet1!$A$2:$A$65</c:f>
              <c:numCache>
                <c:formatCode>General</c:formatCode>
                <c:ptCount val="6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</c:numCache>
            </c:numRef>
          </c:xVal>
          <c:yVal>
            <c:numRef>
              <c:f>Sheet1!$B$2:$B$65</c:f>
              <c:numCache>
                <c:formatCode>General</c:formatCode>
                <c:ptCount val="64"/>
                <c:pt idx="0">
                  <c:v>1.2862217E7</c:v>
                </c:pt>
                <c:pt idx="1">
                  <c:v>666804.0</c:v>
                </c:pt>
                <c:pt idx="2">
                  <c:v>159879.0</c:v>
                </c:pt>
                <c:pt idx="3">
                  <c:v>93991.0</c:v>
                </c:pt>
                <c:pt idx="4">
                  <c:v>111466.0</c:v>
                </c:pt>
                <c:pt idx="5">
                  <c:v>133899.0</c:v>
                </c:pt>
                <c:pt idx="6">
                  <c:v>137839.0</c:v>
                </c:pt>
                <c:pt idx="7">
                  <c:v>154630.0</c:v>
                </c:pt>
                <c:pt idx="8">
                  <c:v>173874.0</c:v>
                </c:pt>
                <c:pt idx="9">
                  <c:v>208319.0</c:v>
                </c:pt>
                <c:pt idx="10">
                  <c:v>272781.0</c:v>
                </c:pt>
                <c:pt idx="11">
                  <c:v>310416.0</c:v>
                </c:pt>
                <c:pt idx="12">
                  <c:v>372840.0</c:v>
                </c:pt>
                <c:pt idx="13">
                  <c:v>885289.0</c:v>
                </c:pt>
                <c:pt idx="14">
                  <c:v>676474.0</c:v>
                </c:pt>
                <c:pt idx="15">
                  <c:v>604419.0</c:v>
                </c:pt>
                <c:pt idx="16">
                  <c:v>633925.0</c:v>
                </c:pt>
                <c:pt idx="17">
                  <c:v>653573.0</c:v>
                </c:pt>
                <c:pt idx="18">
                  <c:v>662725.0</c:v>
                </c:pt>
                <c:pt idx="19">
                  <c:v>677578.0</c:v>
                </c:pt>
                <c:pt idx="20">
                  <c:v>685395.0</c:v>
                </c:pt>
                <c:pt idx="21">
                  <c:v>635978.0</c:v>
                </c:pt>
                <c:pt idx="22">
                  <c:v>603023.0</c:v>
                </c:pt>
                <c:pt idx="23">
                  <c:v>548655.0</c:v>
                </c:pt>
                <c:pt idx="24">
                  <c:v>556559.0</c:v>
                </c:pt>
                <c:pt idx="25">
                  <c:v>443679.0</c:v>
                </c:pt>
                <c:pt idx="26">
                  <c:v>396303.0</c:v>
                </c:pt>
                <c:pt idx="27">
                  <c:v>279793.0</c:v>
                </c:pt>
                <c:pt idx="28">
                  <c:v>245435.0</c:v>
                </c:pt>
                <c:pt idx="29">
                  <c:v>224772.0</c:v>
                </c:pt>
                <c:pt idx="30">
                  <c:v>174282.0</c:v>
                </c:pt>
                <c:pt idx="31">
                  <c:v>79238.0</c:v>
                </c:pt>
                <c:pt idx="32">
                  <c:v>89700.0</c:v>
                </c:pt>
                <c:pt idx="33">
                  <c:v>30371.0</c:v>
                </c:pt>
                <c:pt idx="34">
                  <c:v>17897.0</c:v>
                </c:pt>
                <c:pt idx="35">
                  <c:v>11786.0</c:v>
                </c:pt>
                <c:pt idx="36">
                  <c:v>8049.0</c:v>
                </c:pt>
                <c:pt idx="37">
                  <c:v>5281.0</c:v>
                </c:pt>
                <c:pt idx="38">
                  <c:v>3657.0</c:v>
                </c:pt>
                <c:pt idx="39">
                  <c:v>2312.0</c:v>
                </c:pt>
                <c:pt idx="40">
                  <c:v>1569.0</c:v>
                </c:pt>
                <c:pt idx="41">
                  <c:v>1069.0</c:v>
                </c:pt>
                <c:pt idx="42">
                  <c:v>805.0</c:v>
                </c:pt>
                <c:pt idx="43">
                  <c:v>571.0</c:v>
                </c:pt>
                <c:pt idx="44">
                  <c:v>396.0</c:v>
                </c:pt>
                <c:pt idx="45">
                  <c:v>261.0</c:v>
                </c:pt>
                <c:pt idx="46">
                  <c:v>161.0</c:v>
                </c:pt>
                <c:pt idx="47">
                  <c:v>127.0</c:v>
                </c:pt>
                <c:pt idx="48">
                  <c:v>89.0</c:v>
                </c:pt>
                <c:pt idx="49">
                  <c:v>62.0</c:v>
                </c:pt>
                <c:pt idx="50">
                  <c:v>40.0</c:v>
                </c:pt>
                <c:pt idx="51">
                  <c:v>28.0</c:v>
                </c:pt>
                <c:pt idx="52">
                  <c:v>21.0</c:v>
                </c:pt>
                <c:pt idx="53">
                  <c:v>16.0</c:v>
                </c:pt>
                <c:pt idx="54">
                  <c:v>9.0</c:v>
                </c:pt>
                <c:pt idx="55">
                  <c:v>4.0</c:v>
                </c:pt>
                <c:pt idx="56">
                  <c:v>2.0</c:v>
                </c:pt>
                <c:pt idx="57">
                  <c:v>4.0</c:v>
                </c:pt>
                <c:pt idx="58">
                  <c:v>3.0</c:v>
                </c:pt>
                <c:pt idx="59">
                  <c:v>3.0</c:v>
                </c:pt>
                <c:pt idx="60">
                  <c:v>0.0</c:v>
                </c:pt>
                <c:pt idx="61">
                  <c:v>1.0</c:v>
                </c:pt>
                <c:pt idx="62">
                  <c:v>0.0</c:v>
                </c:pt>
                <c:pt idx="63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4131912"/>
        <c:axId val="-2123800936"/>
      </c:scatterChart>
      <c:valAx>
        <c:axId val="-2124131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 smtClean="0">
                    <a:latin typeface="Gill Sans Light"/>
                    <a:cs typeface="Gill Sans Light"/>
                  </a:rPr>
                  <a:t>Number of Updates</a:t>
                </a:r>
                <a:endParaRPr lang="en-US" sz="2400" dirty="0">
                  <a:latin typeface="Gill Sans Light"/>
                  <a:cs typeface="Gill Sans Light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 Light"/>
                <a:cs typeface="Gill Sans Light"/>
              </a:defRPr>
            </a:pPr>
            <a:endParaRPr lang="en-US"/>
          </a:p>
        </c:txPr>
        <c:crossAx val="-2123800936"/>
        <c:crosses val="autoZero"/>
        <c:crossBetween val="midCat"/>
      </c:valAx>
      <c:valAx>
        <c:axId val="-2123800936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 smtClean="0">
                    <a:latin typeface="Gill Sans Light"/>
                    <a:cs typeface="Gill Sans Light"/>
                  </a:rPr>
                  <a:t>Num</a:t>
                </a:r>
                <a:r>
                  <a:rPr lang="en-US" sz="2400" baseline="0" dirty="0" smtClean="0">
                    <a:latin typeface="Gill Sans Light"/>
                    <a:cs typeface="Gill Sans Light"/>
                  </a:rPr>
                  <a:t>-Vertices</a:t>
                </a:r>
                <a:endParaRPr lang="en-US" sz="2400" dirty="0">
                  <a:latin typeface="Gill Sans Light"/>
                  <a:cs typeface="Gill Sans Light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Gill Sans Light"/>
                <a:cs typeface="Gill Sans Light"/>
              </a:defRPr>
            </a:pPr>
            <a:endParaRPr lang="en-US"/>
          </a:p>
        </c:txPr>
        <c:crossAx val="-212413191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Naïve Spark</c:v>
                </c:pt>
                <c:pt idx="2">
                  <c:v>Mahout/Hadoop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22.0</c:v>
                </c:pt>
                <c:pt idx="1">
                  <c:v>354.0</c:v>
                </c:pt>
                <c:pt idx="2">
                  <c:v>1340.0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125797320"/>
        <c:axId val="-2125794504"/>
      </c:barChart>
      <c:catAx>
        <c:axId val="-212579732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125794504"/>
        <c:crosses val="autoZero"/>
        <c:auto val="1"/>
        <c:lblAlgn val="ctr"/>
        <c:lblOffset val="100"/>
        <c:noMultiLvlLbl val="0"/>
      </c:catAx>
      <c:valAx>
        <c:axId val="-212579450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125797320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  <c:pt idx="3">
                  <c:v>Naïve Spark</c:v>
                </c:pt>
                <c:pt idx="4">
                  <c:v>Mahout/Hadoop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22.0</c:v>
                </c:pt>
                <c:pt idx="1">
                  <c:v>68.0</c:v>
                </c:pt>
                <c:pt idx="2">
                  <c:v>207.0</c:v>
                </c:pt>
                <c:pt idx="3">
                  <c:v>354.0</c:v>
                </c:pt>
                <c:pt idx="4">
                  <c:v>1340.0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095863528"/>
        <c:axId val="-2095775192"/>
      </c:barChart>
      <c:catAx>
        <c:axId val="-2095863528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95775192"/>
        <c:crosses val="autoZero"/>
        <c:auto val="1"/>
        <c:lblAlgn val="ctr"/>
        <c:lblOffset val="100"/>
        <c:noMultiLvlLbl val="0"/>
      </c:catAx>
      <c:valAx>
        <c:axId val="-209577519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95863528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203.0</c:v>
                </c:pt>
                <c:pt idx="1">
                  <c:v>451.0</c:v>
                </c:pt>
                <c:pt idx="2">
                  <c:v>749.0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095539576"/>
        <c:axId val="-2126340392"/>
      </c:barChart>
      <c:catAx>
        <c:axId val="-2095539576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126340392"/>
        <c:crosses val="autoZero"/>
        <c:auto val="1"/>
        <c:lblAlgn val="ctr"/>
        <c:lblOffset val="100"/>
        <c:noMultiLvlLbl val="0"/>
      </c:catAx>
      <c:valAx>
        <c:axId val="-212634039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95539576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482270598528"/>
          <c:y val="0.163015709206175"/>
          <c:w val="0.692629689671144"/>
          <c:h val="0.50512763406302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996732026143791"/>
                  <c:y val="-0.004111421203002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357843137254902"/>
                  <c:y val="0.01261301525188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342.0</c:v>
                </c:pt>
                <c:pt idx="3">
                  <c:v>1492.0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315.0</c:v>
                </c:pt>
                <c:pt idx="2">
                  <c:v>315.0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Cmpute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</c:dLbl>
            <c:dLbl>
              <c:idx val="2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43.0</c:v>
                </c:pt>
                <c:pt idx="2">
                  <c:v>275.0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Summarize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17.0</c:v>
                </c:pt>
                <c:pt idx="2">
                  <c:v>17.0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-2095996424"/>
        <c:axId val="-2095999528"/>
      </c:barChart>
      <c:catAx>
        <c:axId val="-2095996424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95999528"/>
        <c:crosses val="autoZero"/>
        <c:auto val="1"/>
        <c:lblAlgn val="ctr"/>
        <c:lblOffset val="100"/>
        <c:noMultiLvlLbl val="0"/>
      </c:catAx>
      <c:valAx>
        <c:axId val="-209599952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Total Runtime (in Seconds)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43091194483042"/>
              <c:y val="0.81440522034583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95996424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Enron Email Graph: https://</a:t>
            </a:r>
            <a:r>
              <a:rPr lang="en-US" dirty="0" err="1" smtClean="0"/>
              <a:t>www.sciencenews.org</a:t>
            </a:r>
            <a:r>
              <a:rPr lang="en-US" dirty="0" smtClean="0"/>
              <a:t>/article/information-flow-can-reveal-dirty-deeds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58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www.</a:t>
            </a:r>
            <a:r>
              <a:rPr lang="en-US" dirty="0" err="1" smtClean="0"/>
              <a:t>graphlab.com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30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due to http://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File:Latent_Dirichlet_allocation.svg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49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academic.research.microsoft.com</a:t>
            </a:r>
            <a:r>
              <a:rPr lang="en-US" dirty="0" smtClean="0"/>
              <a:t>/VisualExplorer#2952384&amp;1112639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6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35F6D-BA34-F541-9DBB-DD8D7132CE4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921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Citation: http://</a:t>
            </a:r>
            <a:r>
              <a:rPr lang="en-US" dirty="0" err="1" smtClean="0"/>
              <a:t>www.cs.cmu.edu</a:t>
            </a:r>
            <a:r>
              <a:rPr lang="en-US" dirty="0" smtClean="0"/>
              <a:t>/~jure/pubs/</a:t>
            </a:r>
            <a:r>
              <a:rPr lang="en-US" dirty="0" err="1" smtClean="0"/>
              <a:t>powergrowth-tkdd.pdf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31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Figures</a:t>
            </a:r>
            <a:r>
              <a:rPr lang="en-US" baseline="0" dirty="0" smtClean="0"/>
              <a:t> from: http://</a:t>
            </a:r>
            <a:r>
              <a:rPr lang="en-US" baseline="0" dirty="0" err="1" smtClean="0"/>
              <a:t>arxiv.org</a:t>
            </a:r>
            <a:r>
              <a:rPr lang="en-US" baseline="0" dirty="0" smtClean="0"/>
              <a:t>/abs/0810.1355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50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due to: http://</a:t>
            </a:r>
            <a:r>
              <a:rPr lang="en-US" dirty="0" err="1" smtClean="0"/>
              <a:t>www.emapsproject.com</a:t>
            </a:r>
            <a:r>
              <a:rPr lang="en-US" dirty="0" smtClean="0"/>
              <a:t>/blog/archives/1572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59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equation 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6890C-274A-9745-A028-AB26E00C166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88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(10/3/14 09:56) -----</a:t>
            </a:r>
          </a:p>
          <a:p>
            <a:r>
              <a:rPr lang="en-US"/>
              <a:t>Graph System Optimizations</a:t>
            </a:r>
          </a:p>
          <a:p>
            <a:endParaRPr lang="en-US"/>
          </a:p>
          <a:p>
            <a:r>
              <a:rPr lang="en-US"/>
              <a:t>Make more crisp vertex-cut to mirror transition</a:t>
            </a:r>
          </a:p>
          <a:p>
            <a:endParaRPr lang="en-US"/>
          </a:p>
          <a:p>
            <a:r>
              <a:rPr lang="en-US"/>
              <a:t>The Price we paid to do this was a specialized system.   The question is how to make these optimizations work in a generalized.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39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319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90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89AEB-C4A3-6646-B595-940E0655BE6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432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due to: http://</a:t>
            </a:r>
            <a:r>
              <a:rPr lang="en-US" dirty="0" err="1" smtClean="0"/>
              <a:t>www.emapsproject.com</a:t>
            </a:r>
            <a:r>
              <a:rPr lang="en-US" dirty="0" smtClean="0"/>
              <a:t>/blog/archives/1572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59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list of papers to bottom of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718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 err="1" smtClean="0"/>
              <a:t>mrTriplets</a:t>
            </a:r>
            <a:r>
              <a:rPr lang="en-US" dirty="0" smtClean="0"/>
              <a:t> more visible.</a:t>
            </a:r>
          </a:p>
          <a:p>
            <a:endParaRPr lang="en-US" dirty="0" smtClean="0"/>
          </a:p>
          <a:p>
            <a:r>
              <a:rPr lang="en-US" dirty="0" smtClean="0"/>
              <a:t>Emphasize how this </a:t>
            </a:r>
            <a:r>
              <a:rPr lang="en-US" smtClean="0"/>
              <a:t>API blurs</a:t>
            </a:r>
            <a:r>
              <a:rPr lang="en-US" baseline="0" smtClean="0"/>
              <a:t> distinction between graphs and 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www.google.com</a:t>
            </a:r>
            <a:r>
              <a:rPr lang="en-US" dirty="0" smtClean="0"/>
              <a:t>/</a:t>
            </a:r>
            <a:r>
              <a:rPr lang="en-US" dirty="0" err="1" smtClean="0"/>
              <a:t>insidesearch</a:t>
            </a:r>
            <a:r>
              <a:rPr lang="en-US" dirty="0" smtClean="0"/>
              <a:t>/features/search/</a:t>
            </a:r>
            <a:r>
              <a:rPr lang="en-US" dirty="0" err="1" smtClean="0"/>
              <a:t>knowledge.html</a:t>
            </a:r>
            <a:endParaRPr lang="en-US" dirty="0" smtClean="0"/>
          </a:p>
          <a:p>
            <a:r>
              <a:rPr lang="en-US" dirty="0" smtClean="0"/>
              <a:t>http://www.w3.org/Talks/2002/10/16-sw/slide7-0.html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60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35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35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69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simple set of </a:t>
            </a:r>
            <a:r>
              <a:rPr lang="en-US" baseline="0" dirty="0" err="1" smtClean="0"/>
              <a:t>GraphX</a:t>
            </a:r>
            <a:r>
              <a:rPr lang="en-US" baseline="0" dirty="0" smtClean="0"/>
              <a:t> operators are capable of expressing not only existing graph processing systems but can also be more convenient to express certain graph algorithms directly.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77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72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Supply</a:t>
            </a:r>
            <a:r>
              <a:rPr lang="en-US" baseline="0" dirty="0" smtClean="0"/>
              <a:t> chain image due to: </a:t>
            </a:r>
            <a:r>
              <a:rPr lang="en-US" dirty="0" smtClean="0"/>
              <a:t>http://</a:t>
            </a:r>
            <a:r>
              <a:rPr lang="en-US" dirty="0" err="1" smtClean="0"/>
              <a:t>www.hedon.info</a:t>
            </a:r>
            <a:r>
              <a:rPr lang="en-US" dirty="0" smtClean="0"/>
              <a:t>/BP56:HouseholdEnergyPovertyAndParaffinInSouthAfrica</a:t>
            </a:r>
          </a:p>
          <a:p>
            <a:r>
              <a:rPr lang="en-US" dirty="0" err="1" smtClean="0"/>
              <a:t>Bitcoin</a:t>
            </a:r>
            <a:r>
              <a:rPr lang="en-US" dirty="0" smtClean="0"/>
              <a:t> network: http://anonymity-in-</a:t>
            </a:r>
            <a:r>
              <a:rPr lang="en-US" dirty="0" err="1" smtClean="0"/>
              <a:t>bitcoin.blogspot.com</a:t>
            </a:r>
            <a:r>
              <a:rPr lang="en-US" dirty="0" smtClean="0"/>
              <a:t>/2011/07/</a:t>
            </a:r>
            <a:r>
              <a:rPr lang="en-US" dirty="0" err="1" smtClean="0"/>
              <a:t>bitcoin</a:t>
            </a:r>
            <a:r>
              <a:rPr lang="en-US" dirty="0" smtClean="0"/>
              <a:t>-is-not-</a:t>
            </a:r>
            <a:r>
              <a:rPr lang="en-US" dirty="0" err="1" smtClean="0"/>
              <a:t>anonymous.html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39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faster in human time</a:t>
            </a:r>
            <a:r>
              <a:rPr lang="en-US" baseline="0" dirty="0" smtClean="0"/>
              <a:t> but it is hard to measure.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Supply</a:t>
            </a:r>
            <a:r>
              <a:rPr lang="en-US" baseline="0" dirty="0" smtClean="0"/>
              <a:t> chain image due to: </a:t>
            </a:r>
            <a:r>
              <a:rPr lang="en-US" dirty="0" smtClean="0"/>
              <a:t>http://</a:t>
            </a:r>
            <a:r>
              <a:rPr lang="en-US" dirty="0" err="1" smtClean="0"/>
              <a:t>www.hedon.info</a:t>
            </a:r>
            <a:r>
              <a:rPr lang="en-US" dirty="0" smtClean="0"/>
              <a:t>/BP56:HouseholdEnergyPovertyAndParaffinInSouthAfrica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www.cmu.edu</a:t>
            </a:r>
            <a:r>
              <a:rPr lang="en-US" dirty="0" smtClean="0"/>
              <a:t>/joss/content/articles/volume4/</a:t>
            </a:r>
            <a:r>
              <a:rPr lang="en-US" dirty="0" err="1" smtClean="0"/>
              <a:t>KrempelPlumper.html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www.opencb.org</a:t>
            </a:r>
            <a:r>
              <a:rPr lang="en-US" dirty="0" smtClean="0"/>
              <a:t>/sites/</a:t>
            </a:r>
            <a:r>
              <a:rPr lang="en-US" dirty="0" err="1" smtClean="0"/>
              <a:t>opencb.org</a:t>
            </a:r>
            <a:r>
              <a:rPr lang="en-US" dirty="0" smtClean="0"/>
              <a:t>/files/</a:t>
            </a:r>
            <a:r>
              <a:rPr lang="en-US" dirty="0" err="1" smtClean="0"/>
              <a:t>bigdata_viz.jpg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1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www.nature.com</a:t>
            </a:r>
            <a:r>
              <a:rPr lang="en-US" dirty="0" smtClean="0"/>
              <a:t>/nature/journal/v478/n7367/</a:t>
            </a:r>
            <a:r>
              <a:rPr lang="en-US" dirty="0" err="1" smtClean="0"/>
              <a:t>fig_tab</a:t>
            </a:r>
            <a:r>
              <a:rPr lang="en-US" dirty="0" smtClean="0"/>
              <a:t>/nature10423_F1.html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www.math.cornell.edu</a:t>
            </a:r>
            <a:r>
              <a:rPr lang="en-US" dirty="0" smtClean="0"/>
              <a:t>/~</a:t>
            </a:r>
            <a:r>
              <a:rPr lang="en-US" dirty="0" err="1" smtClean="0"/>
              <a:t>mec</a:t>
            </a:r>
            <a:r>
              <a:rPr lang="en-US" dirty="0" smtClean="0"/>
              <a:t>/Winter2009/</a:t>
            </a:r>
            <a:r>
              <a:rPr lang="en-US" dirty="0" err="1" smtClean="0"/>
              <a:t>RalucaRemus</a:t>
            </a:r>
            <a:r>
              <a:rPr lang="en-US" dirty="0" smtClean="0"/>
              <a:t>/Lecture2/lecture2.html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/wiki/Internet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9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24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18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45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45" descr="select-lab-red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6324600"/>
            <a:ext cx="2209800" cy="379413"/>
          </a:xfrm>
          <a:prstGeom prst="rect">
            <a:avLst/>
          </a:prstGeom>
          <a:noFill/>
        </p:spPr>
      </p:pic>
      <p:sp>
        <p:nvSpPr>
          <p:cNvPr id="7" name="Rectangle 46"/>
          <p:cNvSpPr>
            <a:spLocks noChangeArrowheads="1"/>
          </p:cNvSpPr>
          <p:nvPr userDrawn="1"/>
        </p:nvSpPr>
        <p:spPr bwMode="auto">
          <a:xfrm>
            <a:off x="6686469" y="6248400"/>
            <a:ext cx="2381331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630000"/>
                </a:solidFill>
                <a:latin typeface="Times" pitchFamily="-64" charset="0"/>
                <a:ea typeface="+mn-ea"/>
                <a:cs typeface="+mn-cs"/>
              </a:rPr>
              <a:t>Carnegie </a:t>
            </a:r>
            <a:r>
              <a:rPr lang="en-US" b="1" dirty="0" smtClean="0">
                <a:solidFill>
                  <a:srgbClr val="630000"/>
                </a:solidFill>
                <a:latin typeface="Times" pitchFamily="-64" charset="0"/>
                <a:ea typeface="+mn-ea"/>
                <a:cs typeface="+mn-cs"/>
              </a:rPr>
              <a:t>Mellon</a:t>
            </a:r>
            <a:endParaRPr lang="en-US" b="1" dirty="0">
              <a:solidFill>
                <a:srgbClr val="630000"/>
              </a:solidFill>
              <a:latin typeface="Times" pitchFamily="-6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91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1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63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32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79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3914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64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53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34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640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65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13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7087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135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2775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722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15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78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8334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0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34634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269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0790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259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7600-CE42-284C-B68B-E98CBB983D4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7736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549F-A33D-5846-8282-504E749389D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168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CAD-EC17-2C42-87C5-443B5AF1D60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2473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43E1-ABE7-F545-B9F3-AABF7B89CFB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8239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63C9-E4DA-D44A-90CE-8513435885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9492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8A90-93F9-9041-97B1-EFA7F41DC98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1172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B7D7-B2EF-754D-B707-A5E5102E058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50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300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138C-8248-994D-9596-6EACF594CB2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4878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87F48-275C-8940-9BE7-A703BDF787D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6046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A843-1A55-6545-A4AE-1B3E439757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67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E39C6-F84A-A44C-9CE2-975624A94CE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3578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9328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49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914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49985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8737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2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3183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144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06987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75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154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0294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041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588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97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151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5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0542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63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85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36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609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51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876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485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911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F0D2C-1DAB-124C-8728-C2A0F652EC08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9F1-558C-5D46-AAA7-AF663CEDDB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latin typeface="Gill Sans Light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0623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6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22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6E3AE0-77FC-6A46-AAD7-7484B6419E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425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E49AE-0C71-C547-B6A5-EC281CCEEE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88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FC58E1-AD50-B54D-AB38-8CD397ACED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63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309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961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9F4B6-8681-E04D-9255-0297A3D323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654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A3C13E-E4C7-D24A-8B56-ECE664E03A4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219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504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5463FC-7912-AC48-B1D7-F0AD74BF4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18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537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68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theme" Target="../theme/theme6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14" Type="http://schemas.openxmlformats.org/officeDocument/2006/relationships/image" Target="../media/image8.png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39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3025" y="76200"/>
            <a:ext cx="7496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058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8" name="Picture 55" descr="logo3"/>
          <p:cNvPicPr>
            <a:picLocks noChangeAspect="1" noChangeArrowheads="1"/>
          </p:cNvPicPr>
          <p:nvPr userDrawn="1"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87325"/>
            <a:ext cx="1066800" cy="592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789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-64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64" charset="2"/>
        <a:buBlip>
          <a:blip r:embed="rId14"/>
        </a:buBlip>
        <a:defRPr sz="2400">
          <a:solidFill>
            <a:schemeClr val="tx1"/>
          </a:solidFill>
          <a:latin typeface="+mn-lt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64" charset="2"/>
        <a:buBlip>
          <a:blip r:embed="rId15"/>
        </a:buBlip>
        <a:defRPr sz="2000">
          <a:solidFill>
            <a:schemeClr val="tx1"/>
          </a:solidFill>
          <a:latin typeface="+mn-lt"/>
        </a:defRPr>
      </a:lvl3pPr>
      <a:lvl4pPr marL="15462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Blip>
          <a:blip r:embed="rId16"/>
        </a:buBlip>
        <a:defRPr>
          <a:solidFill>
            <a:schemeClr val="tx1"/>
          </a:solidFill>
          <a:latin typeface="+mn-lt"/>
        </a:defRPr>
      </a:lvl4pPr>
      <a:lvl5pPr marL="19954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5pPr>
      <a:lvl6pPr marL="24526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6pPr>
      <a:lvl7pPr marL="29098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7pPr>
      <a:lvl8pPr marL="33670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8pPr>
      <a:lvl9pPr marL="38242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67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CBC38385-D190-884D-8200-9913D531F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0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11/28/18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21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89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7335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7335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7335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7335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://anonymity-in-bitcoin.blogspot.com/2011/07/bitcoin-is-not-anonymous.html" TargetMode="External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png"/><Relationship Id="rId5" Type="http://schemas.openxmlformats.org/officeDocument/2006/relationships/hyperlink" Target="http://academic.research.microsoft.com/VisualExplorer%232952384&amp;1112639" TargetMode="External"/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9.e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hyperlink" Target="http://ilpubs.stanford.edu:8090/422/1/1999-66.pdf" TargetMode="External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8" Type="http://schemas.openxmlformats.org/officeDocument/2006/relationships/image" Target="../media/image44.emf"/><Relationship Id="rId9" Type="http://schemas.openxmlformats.org/officeDocument/2006/relationships/image" Target="../media/image45.emf"/><Relationship Id="rId10" Type="http://schemas.openxmlformats.org/officeDocument/2006/relationships/image" Target="../media/image46.emf"/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hyperlink" Target="https://blackboard.gwu.edu/webapps/gradebook/do/instructor/viewSpreadsheet2?course_id=_302778_1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oleObject" Target="../embeddings/oleObject1.bin"/><Relationship Id="rId8" Type="http://schemas.openxmlformats.org/officeDocument/2006/relationships/image" Target="../media/image4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6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6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6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69.emf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6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chart" Target="../charts/char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45.xml"/><Relationship Id="rId3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66.png"/><Relationship Id="rId6" Type="http://schemas.openxmlformats.org/officeDocument/2006/relationships/image" Target="../media/image76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0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4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4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4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4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4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0.xml"/><Relationship Id="rId3" Type="http://schemas.openxmlformats.org/officeDocument/2006/relationships/chart" Target="../charts/char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1.xml"/><Relationship Id="rId3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2.xml"/><Relationship Id="rId3" Type="http://schemas.openxmlformats.org/officeDocument/2006/relationships/chart" Target="../charts/char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8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lab-code/graphlab" TargetMode="External"/><Relationship Id="rId4" Type="http://schemas.openxmlformats.org/officeDocument/2006/relationships/hyperlink" Target="http://networkx.github.io" TargetMode="External"/><Relationship Id="rId5" Type="http://schemas.openxmlformats.org/officeDocument/2006/relationships/hyperlink" Target="http://graphlab.com/products/create/quick-start-guide.html" TargetMode="External"/><Relationship Id="rId6" Type="http://schemas.openxmlformats.org/officeDocument/2006/relationships/hyperlink" Target="https://gephi.org" TargetMode="External"/><Relationship Id="rId1" Type="http://schemas.openxmlformats.org/officeDocument/2006/relationships/slideLayout" Target="../slideLayouts/slideLayout69.xml"/><Relationship Id="rId2" Type="http://schemas.openxmlformats.org/officeDocument/2006/relationships/hyperlink" Target="https://giraph.apache.org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hyperlink" Target="http://www.neo4j.org" TargetMode="External"/><Relationship Id="rId3" Type="http://schemas.openxmlformats.org/officeDocument/2006/relationships/hyperlink" Target="http://thinkaurelius.github.io/titan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ctrTitle"/>
          </p:nvPr>
        </p:nvSpPr>
        <p:spPr>
          <a:xfrm>
            <a:off x="228600" y="1905000"/>
            <a:ext cx="8490008" cy="1692475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 smtClean="0"/>
              <a:t>Introduction to</a:t>
            </a:r>
            <a:br>
              <a:rPr lang="en-US" sz="6600" dirty="0" smtClean="0"/>
            </a:br>
            <a:r>
              <a:rPr lang="en-US" sz="6600" dirty="0" smtClean="0"/>
              <a:t>Graph Analytics</a:t>
            </a:r>
            <a:br>
              <a:rPr lang="en-US" sz="6600" dirty="0" smtClean="0"/>
            </a:b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ea typeface="Gill Sans Light"/>
              </a:rPr>
              <a:t>EMSE 6992 Introduction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ea typeface="Gill Sans Light"/>
              </a:rPr>
              <a:t>to Data Science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ea typeface="Gill Sans Light"/>
              </a:rPr>
              <a:t/>
            </a:r>
            <a:br>
              <a:rPr lang="en-US" sz="6600" dirty="0">
                <a:solidFill>
                  <a:schemeClr val="bg1">
                    <a:lumMod val="50000"/>
                  </a:schemeClr>
                </a:solidFill>
                <a:ea typeface="Gill Sans Light"/>
              </a:rPr>
            </a:br>
            <a:endParaRPr lang="en-US" sz="6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2971800" y="4267200"/>
            <a:ext cx="357793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Benjamin S. Harvey</a:t>
            </a:r>
            <a:endParaRPr lang="en-US" sz="2000" dirty="0" smtClean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69378" y="58923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Semantic Networks</a:t>
            </a:r>
            <a:endParaRPr lang="en-US" dirty="0"/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-76200" y="1524000"/>
            <a:ext cx="5257800" cy="4648200"/>
          </a:xfrm>
        </p:spPr>
        <p:txBody>
          <a:bodyPr/>
          <a:lstStyle/>
          <a:p>
            <a:pPr marL="347663" indent="-347663"/>
            <a:r>
              <a:rPr lang="en-US" dirty="0" smtClean="0"/>
              <a:t>Organize Knowledge</a:t>
            </a:r>
          </a:p>
          <a:p>
            <a:pPr marL="347663" indent="-347663"/>
            <a:r>
              <a:rPr lang="en-US" dirty="0" smtClean="0"/>
              <a:t>Vertices: Subject, </a:t>
            </a:r>
            <a:br>
              <a:rPr lang="en-US" dirty="0" smtClean="0"/>
            </a:br>
            <a:r>
              <a:rPr lang="en-US" dirty="0" smtClean="0"/>
              <a:t>Object</a:t>
            </a:r>
            <a:endParaRPr lang="en-US" dirty="0"/>
          </a:p>
          <a:p>
            <a:pPr marL="347663" indent="-347663"/>
            <a:r>
              <a:rPr lang="en-US" dirty="0" smtClean="0"/>
              <a:t>Edges: Predicates</a:t>
            </a:r>
          </a:p>
          <a:p>
            <a:pPr marL="347663" indent="-347663"/>
            <a:r>
              <a:rPr lang="en-US" dirty="0" smtClean="0"/>
              <a:t>Example:</a:t>
            </a:r>
            <a:br>
              <a:rPr lang="en-US" dirty="0" smtClean="0"/>
            </a:br>
            <a:r>
              <a:rPr lang="en-US" dirty="0" smtClean="0"/>
              <a:t>Google Knowledge Graph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570M Vertices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18B Edges</a:t>
            </a:r>
            <a:br>
              <a:rPr lang="en-US" dirty="0" smtClean="0"/>
            </a:br>
            <a:endParaRPr lang="en-US" dirty="0" smtClean="0"/>
          </a:p>
          <a:p>
            <a:pPr marL="347663" indent="-347663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32" y="1488587"/>
            <a:ext cx="4852068" cy="302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87703" y="6098232"/>
            <a:ext cx="3264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 smtClean="0"/>
              <a:t>wiki.dbpedia.org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6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971800"/>
            <a:ext cx="3886200" cy="3230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747" y="1752600"/>
            <a:ext cx="293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Supply Chain:</a:t>
            </a:r>
          </a:p>
          <a:p>
            <a:r>
              <a:rPr lang="en-US" sz="1800" dirty="0" smtClean="0">
                <a:latin typeface="Gill Sans Light"/>
                <a:cs typeface="Gill Sans Light"/>
              </a:rPr>
              <a:t>Vertices: Suppliers/Consumers</a:t>
            </a:r>
          </a:p>
          <a:p>
            <a:r>
              <a:rPr lang="en-US" sz="1800" dirty="0" smtClean="0">
                <a:latin typeface="Gill Sans Light"/>
                <a:cs typeface="Gill Sans Light"/>
              </a:rPr>
              <a:t>Edges: Exchange of Goods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15884" y="1447800"/>
            <a:ext cx="4478104" cy="4961930"/>
            <a:chOff x="4115884" y="1447800"/>
            <a:chExt cx="4478104" cy="49619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5884" y="1447800"/>
              <a:ext cx="4478104" cy="381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05400" y="5486400"/>
              <a:ext cx="34458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Transaction Networks (e.g., </a:t>
              </a:r>
              <a:r>
                <a:rPr lang="en-US" sz="1800" dirty="0" err="1" smtClean="0">
                  <a:latin typeface="Gill Sans Light"/>
                  <a:cs typeface="Gill Sans Light"/>
                </a:rPr>
                <a:t>Bitcoin</a:t>
              </a:r>
              <a:r>
                <a:rPr lang="en-US" sz="1800" dirty="0" smtClean="0">
                  <a:latin typeface="Gill Sans Light"/>
                  <a:cs typeface="Gill Sans Light"/>
                </a:rPr>
                <a:t>):</a:t>
              </a:r>
            </a:p>
            <a:p>
              <a:r>
                <a:rPr lang="en-US" sz="1800" dirty="0" smtClean="0">
                  <a:latin typeface="Gill Sans Light"/>
                  <a:cs typeface="Gill Sans Light"/>
                </a:rPr>
                <a:t>Vertices: Users</a:t>
              </a:r>
            </a:p>
            <a:p>
              <a:r>
                <a:rPr lang="en-US" sz="1800" dirty="0" smtClean="0">
                  <a:latin typeface="Gill Sans Light"/>
                  <a:cs typeface="Gill Sans Light"/>
                </a:rPr>
                <a:t>Edges: Exchange of Currency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52400" y="6017538"/>
            <a:ext cx="7620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Gill Sans Light"/>
                <a:cs typeface="Gill Sans Light"/>
                <a:hlinkClick r:id="rId5"/>
              </a:rPr>
              <a:t>http://anonymity-in-bitcoin.blogspot.com/2011/07/bitcoin-is-not-</a:t>
            </a:r>
            <a:r>
              <a:rPr lang="en-US" sz="1100" dirty="0" smtClean="0">
                <a:latin typeface="Gill Sans Light"/>
                <a:cs typeface="Gill Sans Light"/>
                <a:hlinkClick r:id="rId5"/>
              </a:rPr>
              <a:t>anonymous.html</a:t>
            </a:r>
            <a:endParaRPr lang="en-US" sz="11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48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971800"/>
            <a:ext cx="3886200" cy="3230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747" y="1752600"/>
            <a:ext cx="293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Supply Chain:</a:t>
            </a:r>
          </a:p>
          <a:p>
            <a:r>
              <a:rPr lang="en-US" sz="1800" dirty="0" smtClean="0">
                <a:latin typeface="Gill Sans Light"/>
                <a:cs typeface="Gill Sans Light"/>
              </a:rPr>
              <a:t>Vertices: Suppliers/Consumers</a:t>
            </a:r>
          </a:p>
          <a:p>
            <a:r>
              <a:rPr lang="en-US" sz="1800" dirty="0" smtClean="0">
                <a:latin typeface="Gill Sans Light"/>
                <a:cs typeface="Gill Sans Light"/>
              </a:rPr>
              <a:t>Edges: Exchange of Goods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5486400"/>
            <a:ext cx="3445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Transaction Networks (e.g., </a:t>
            </a:r>
            <a:r>
              <a:rPr lang="en-US" sz="1800" dirty="0" err="1" smtClean="0">
                <a:latin typeface="Gill Sans Light"/>
                <a:cs typeface="Gill Sans Light"/>
              </a:rPr>
              <a:t>Bitcoin</a:t>
            </a:r>
            <a:r>
              <a:rPr lang="en-US" sz="1800" dirty="0" smtClean="0">
                <a:latin typeface="Gill Sans Light"/>
                <a:cs typeface="Gill Sans Light"/>
              </a:rPr>
              <a:t>):</a:t>
            </a:r>
          </a:p>
          <a:p>
            <a:r>
              <a:rPr lang="en-US" sz="1800" dirty="0" smtClean="0">
                <a:latin typeface="Gill Sans Light"/>
                <a:cs typeface="Gill Sans Light"/>
              </a:rPr>
              <a:t>Vertices: Users</a:t>
            </a:r>
          </a:p>
          <a:p>
            <a:r>
              <a:rPr lang="en-US" sz="1800" dirty="0" smtClean="0">
                <a:latin typeface="Gill Sans Light"/>
                <a:cs typeface="Gill Sans Light"/>
              </a:rPr>
              <a:t>Edges: Exchange of Currency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447800"/>
            <a:ext cx="50038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Networks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219200"/>
            <a:ext cx="72897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Protein-Protein Interaction  Networks (</a:t>
            </a:r>
            <a:r>
              <a:rPr lang="en-US" dirty="0" err="1" smtClean="0">
                <a:latin typeface="Gill Sans Light"/>
                <a:cs typeface="Gill Sans Light"/>
              </a:rPr>
              <a:t>Interactomes</a:t>
            </a:r>
            <a:r>
              <a:rPr lang="en-US" dirty="0" smtClean="0">
                <a:latin typeface="Gill Sans Light"/>
                <a:cs typeface="Gill Sans Light"/>
              </a:rPr>
              <a:t>)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Vertices: </a:t>
            </a:r>
            <a:r>
              <a:rPr lang="en-US" i="1" dirty="0" smtClean="0">
                <a:latin typeface="Gill Sans Light"/>
                <a:cs typeface="Gill Sans Light"/>
              </a:rPr>
              <a:t>Proteins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Edges: </a:t>
            </a:r>
            <a:r>
              <a:rPr lang="en-US" i="1" dirty="0" smtClean="0">
                <a:latin typeface="Gill Sans Light"/>
                <a:cs typeface="Gill Sans Light"/>
              </a:rPr>
              <a:t>Interactions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8800"/>
            <a:ext cx="6406287" cy="47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33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536700"/>
            <a:ext cx="5715000" cy="516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219200"/>
            <a:ext cx="4191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Regulatory Networks (Bipartite)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Vertices: </a:t>
            </a:r>
            <a:r>
              <a:rPr lang="en-US" i="1" dirty="0" smtClean="0">
                <a:latin typeface="Gill Sans Light"/>
                <a:cs typeface="Gill Sans Light"/>
              </a:rPr>
              <a:t>Regulators,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r>
              <a:rPr lang="en-US" i="1" dirty="0" smtClean="0">
                <a:latin typeface="Gill Sans Light"/>
                <a:cs typeface="Gill Sans Light"/>
              </a:rPr>
              <a:t>targets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Edges: </a:t>
            </a:r>
            <a:r>
              <a:rPr lang="en-US" i="1" dirty="0" smtClean="0">
                <a:latin typeface="Gill Sans Light"/>
                <a:cs typeface="Gill Sans Light"/>
              </a:rPr>
              <a:t>Regulates target</a:t>
            </a:r>
          </a:p>
        </p:txBody>
      </p:sp>
    </p:spTree>
    <p:extLst>
      <p:ext uri="{BB962C8B-B14F-4D97-AF65-F5344CB8AC3E}">
        <p14:creationId xmlns:p14="http://schemas.microsoft.com/office/powerpoint/2010/main" val="350658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84" y="2819400"/>
            <a:ext cx="1275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Email</a:t>
            </a:r>
          </a:p>
          <a:p>
            <a:endParaRPr lang="en-US" sz="1800" dirty="0">
              <a:latin typeface="Gill Sans Light"/>
              <a:cs typeface="Gill Sans Light"/>
            </a:endParaRPr>
          </a:p>
          <a:p>
            <a:r>
              <a:rPr lang="en-US" sz="1800" dirty="0" smtClean="0">
                <a:latin typeface="Gill Sans Light"/>
                <a:cs typeface="Gill Sans Light"/>
              </a:rPr>
              <a:t>Call records</a:t>
            </a:r>
          </a:p>
          <a:p>
            <a:endParaRPr lang="en-US" sz="1800" dirty="0" smtClean="0">
              <a:latin typeface="Gill Sans Light"/>
              <a:cs typeface="Gill Sans Light"/>
            </a:endParaRPr>
          </a:p>
          <a:p>
            <a:endParaRPr lang="en-US" sz="1800" dirty="0" smtClean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6299200" cy="405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-381000"/>
            <a:ext cx="7086600" cy="708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Networks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562600"/>
            <a:ext cx="3870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Vertices: </a:t>
            </a:r>
            <a:r>
              <a:rPr lang="en-US" i="1" dirty="0" smtClean="0">
                <a:latin typeface="Gill Sans Light"/>
                <a:cs typeface="Gill Sans Light"/>
              </a:rPr>
              <a:t>Devices, Routers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Directed Edges: </a:t>
            </a:r>
            <a:r>
              <a:rPr lang="en-US" i="1" dirty="0" smtClean="0">
                <a:latin typeface="Gill Sans Light"/>
                <a:cs typeface="Gill Sans Light"/>
              </a:rPr>
              <a:t>Network Flows</a:t>
            </a:r>
          </a:p>
        </p:txBody>
      </p:sp>
    </p:spTree>
    <p:extLst>
      <p:ext uri="{BB962C8B-B14F-4D97-AF65-F5344CB8AC3E}">
        <p14:creationId xmlns:p14="http://schemas.microsoft.com/office/powerpoint/2010/main" val="753447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Talks to Whom 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231900"/>
            <a:ext cx="7810500" cy="4394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9000" y="1251742"/>
            <a:ext cx="199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Enron Email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5715413"/>
            <a:ext cx="4041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Vertices: </a:t>
            </a:r>
            <a:r>
              <a:rPr lang="en-US" i="1" dirty="0" smtClean="0">
                <a:latin typeface="Gill Sans Light"/>
                <a:cs typeface="Gill Sans Light"/>
              </a:rPr>
              <a:t>Users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Directed Edges: </a:t>
            </a:r>
            <a:r>
              <a:rPr lang="en-US" i="1" dirty="0" smtClean="0">
                <a:latin typeface="Gill Sans Light"/>
                <a:cs typeface="Gill Sans Light"/>
              </a:rPr>
              <a:t>Email </a:t>
            </a:r>
            <a:r>
              <a:rPr lang="en-US" i="1" dirty="0" err="1" smtClean="0">
                <a:latin typeface="Gill Sans Light"/>
                <a:cs typeface="Gill Sans Light"/>
              </a:rPr>
              <a:t>From</a:t>
            </a:r>
            <a:r>
              <a:rPr lang="en-US" i="1" dirty="0" err="1" smtClean="0">
                <a:latin typeface="Gill Sans Light"/>
                <a:cs typeface="Gill Sans Light"/>
                <a:sym typeface="Wingdings"/>
              </a:rPr>
              <a:t>To</a:t>
            </a:r>
            <a:endParaRPr lang="en-US" i="1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4581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User - Item Graphs</a:t>
            </a:r>
            <a:br>
              <a:rPr lang="en-US" dirty="0" smtClean="0"/>
            </a:br>
            <a:r>
              <a:rPr lang="en-US" dirty="0" smtClean="0"/>
              <a:t>(Recommender Systems)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2590800"/>
            <a:ext cx="3677234" cy="1523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Bipartite Graphs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Vertices: </a:t>
            </a:r>
            <a:r>
              <a:rPr lang="en-US" sz="2800" i="1" dirty="0" smtClean="0">
                <a:latin typeface="Gill Sans Light"/>
                <a:cs typeface="Gill Sans Light"/>
              </a:rPr>
              <a:t>Users and Items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Edges: </a:t>
            </a:r>
            <a:r>
              <a:rPr lang="en-US" sz="2800" i="1" dirty="0" smtClean="0">
                <a:latin typeface="Gill Sans Light"/>
                <a:cs typeface="Gill Sans Light"/>
              </a:rPr>
              <a:t>Ratings</a:t>
            </a:r>
          </a:p>
        </p:txBody>
      </p:sp>
      <p:pic>
        <p:nvPicPr>
          <p:cNvPr id="4" name="Picture 3" descr="bipartite_rat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555" y="2672095"/>
            <a:ext cx="4732142" cy="350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Models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4959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Vertices: </a:t>
            </a:r>
            <a:r>
              <a:rPr lang="en-US" sz="2800" i="1" dirty="0" smtClean="0">
                <a:latin typeface="Gill Sans Light"/>
                <a:cs typeface="Gill Sans Light"/>
              </a:rPr>
              <a:t>Random Variables, Factors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Edges: Statistical Dependencies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57108" y="3225974"/>
            <a:ext cx="3581400" cy="2211018"/>
            <a:chOff x="925955" y="3733800"/>
            <a:chExt cx="4566855" cy="2819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955" y="3733800"/>
              <a:ext cx="4566855" cy="239509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136325" y="6091535"/>
              <a:ext cx="7498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LDA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054548" y="2590800"/>
            <a:ext cx="3672497" cy="3351546"/>
            <a:chOff x="5054548" y="2363454"/>
            <a:chExt cx="3672497" cy="3351546"/>
          </a:xfrm>
        </p:grpSpPr>
        <p:grpSp>
          <p:nvGrpSpPr>
            <p:cNvPr id="7" name="Group 6"/>
            <p:cNvGrpSpPr/>
            <p:nvPr/>
          </p:nvGrpSpPr>
          <p:grpSpPr>
            <a:xfrm>
              <a:off x="5054548" y="2943266"/>
              <a:ext cx="1133242" cy="2515841"/>
              <a:chOff x="1386733" y="1598668"/>
              <a:chExt cx="1813214" cy="402540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009675" y="1598668"/>
                <a:ext cx="958883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Cat</a:t>
                </a: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47271" y="2420350"/>
                <a:ext cx="1455902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Apple</a:t>
                </a: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386733" y="3242033"/>
                <a:ext cx="1813214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Growth</a:t>
                </a: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977414" y="4063713"/>
                <a:ext cx="1003125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Hat</a:t>
                </a: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44578" y="4885396"/>
                <a:ext cx="1322448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Plant</a:t>
                </a: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819506" y="2363454"/>
              <a:ext cx="907539" cy="3351546"/>
              <a:chOff x="5810729" y="670955"/>
              <a:chExt cx="1452084" cy="536255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10729" y="670955"/>
                <a:ext cx="1236870" cy="190800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10729" y="4325324"/>
                <a:ext cx="1374913" cy="170818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10729" y="2560253"/>
                <a:ext cx="1452084" cy="1760876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/>
            <p:cNvCxnSpPr>
              <a:stCxn id="8" idx="3"/>
              <a:endCxn id="14" idx="1"/>
            </p:cNvCxnSpPr>
            <p:nvPr/>
          </p:nvCxnSpPr>
          <p:spPr>
            <a:xfrm flipV="1">
              <a:off x="6043174" y="2959697"/>
              <a:ext cx="1776332" cy="214402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" idx="3"/>
              <a:endCxn id="14" idx="1"/>
            </p:cNvCxnSpPr>
            <p:nvPr/>
          </p:nvCxnSpPr>
          <p:spPr>
            <a:xfrm flipV="1">
              <a:off x="6127307" y="2959697"/>
              <a:ext cx="1692199" cy="727946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9" idx="3"/>
              <a:endCxn id="16" idx="1"/>
            </p:cNvCxnSpPr>
            <p:nvPr/>
          </p:nvCxnSpPr>
          <p:spPr>
            <a:xfrm>
              <a:off x="6127307" y="3687643"/>
              <a:ext cx="1692199" cy="406871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3"/>
              <a:endCxn id="15" idx="1"/>
            </p:cNvCxnSpPr>
            <p:nvPr/>
          </p:nvCxnSpPr>
          <p:spPr>
            <a:xfrm>
              <a:off x="6050662" y="4714730"/>
              <a:ext cx="1768844" cy="466471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3"/>
              <a:endCxn id="16" idx="1"/>
            </p:cNvCxnSpPr>
            <p:nvPr/>
          </p:nvCxnSpPr>
          <p:spPr>
            <a:xfrm flipV="1">
              <a:off x="6187790" y="4094514"/>
              <a:ext cx="1631716" cy="106673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3"/>
              <a:endCxn id="14" idx="1"/>
            </p:cNvCxnSpPr>
            <p:nvPr/>
          </p:nvCxnSpPr>
          <p:spPr>
            <a:xfrm flipV="1">
              <a:off x="6104716" y="2959697"/>
              <a:ext cx="1714790" cy="2268578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3"/>
              <a:endCxn id="15" idx="1"/>
            </p:cNvCxnSpPr>
            <p:nvPr/>
          </p:nvCxnSpPr>
          <p:spPr>
            <a:xfrm>
              <a:off x="6043174" y="3174099"/>
              <a:ext cx="1776332" cy="2007102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3"/>
              <a:endCxn id="14" idx="1"/>
            </p:cNvCxnSpPr>
            <p:nvPr/>
          </p:nvCxnSpPr>
          <p:spPr>
            <a:xfrm flipV="1">
              <a:off x="6187790" y="2959697"/>
              <a:ext cx="1631716" cy="124149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3"/>
              <a:endCxn id="15" idx="1"/>
            </p:cNvCxnSpPr>
            <p:nvPr/>
          </p:nvCxnSpPr>
          <p:spPr>
            <a:xfrm flipV="1">
              <a:off x="6104716" y="5181201"/>
              <a:ext cx="1714790" cy="47074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3"/>
              <a:endCxn id="16" idx="1"/>
            </p:cNvCxnSpPr>
            <p:nvPr/>
          </p:nvCxnSpPr>
          <p:spPr>
            <a:xfrm flipV="1">
              <a:off x="6104716" y="4094514"/>
              <a:ext cx="1714790" cy="1133761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3"/>
              <a:endCxn id="16" idx="1"/>
            </p:cNvCxnSpPr>
            <p:nvPr/>
          </p:nvCxnSpPr>
          <p:spPr>
            <a:xfrm flipV="1">
              <a:off x="6050662" y="4094514"/>
              <a:ext cx="1768844" cy="620216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91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Co-Authorship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036" y="2133600"/>
            <a:ext cx="5924024" cy="449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123146"/>
            <a:ext cx="30355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Vertices: </a:t>
            </a:r>
            <a:r>
              <a:rPr lang="en-US" sz="2800" i="1" dirty="0" smtClean="0">
                <a:latin typeface="Gill Sans Light"/>
                <a:cs typeface="Gill Sans Light"/>
              </a:rPr>
              <a:t>Authors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Edges: </a:t>
            </a:r>
            <a:r>
              <a:rPr lang="en-US" sz="2800" i="1" dirty="0" smtClean="0">
                <a:latin typeface="Gill Sans Light"/>
                <a:cs typeface="Gill Sans Light"/>
              </a:rPr>
              <a:t>Co-authorship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036" y="2133600"/>
            <a:ext cx="5910964" cy="4564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14" y="2600572"/>
            <a:ext cx="251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Example: </a:t>
            </a:r>
            <a:r>
              <a:rPr lang="en-US" sz="1800" dirty="0" err="1" smtClean="0">
                <a:latin typeface="Gill Sans Light"/>
                <a:cs typeface="Gill Sans Light"/>
              </a:rPr>
              <a:t>Erdos</a:t>
            </a:r>
            <a:r>
              <a:rPr lang="en-US" sz="1800" dirty="0" smtClean="0">
                <a:latin typeface="Gill Sans Light"/>
                <a:cs typeface="Gill Sans Light"/>
              </a:rPr>
              <a:t> Number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6531" y="1417638"/>
            <a:ext cx="5465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/>
                <a:cs typeface="Gill Sans Light"/>
                <a:hlinkClick r:id="rId5"/>
              </a:rPr>
              <a:t>http://academic.research.microsoft.com/VisualExplorer#2952384&amp;</a:t>
            </a:r>
            <a:r>
              <a:rPr lang="en-US" sz="1400" dirty="0" smtClean="0">
                <a:latin typeface="Gill Sans Light"/>
                <a:cs typeface="Gill Sans Light"/>
                <a:hlinkClick r:id="rId5"/>
              </a:rPr>
              <a:t>1112639</a:t>
            </a:r>
            <a:endParaRPr lang="en-US" sz="14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1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04"/>
            <a:ext cx="8229600" cy="1078992"/>
          </a:xfrm>
        </p:spPr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417638"/>
            <a:ext cx="8522208" cy="4760805"/>
          </a:xfrm>
        </p:spPr>
        <p:txBody>
          <a:bodyPr>
            <a:normAutofit/>
          </a:bodyPr>
          <a:lstStyle/>
          <a:p>
            <a:r>
              <a:rPr lang="en-US" sz="2800" dirty="0"/>
              <a:t>Assignment 3 Due </a:t>
            </a:r>
            <a:r>
              <a:rPr lang="en-US" sz="2800" dirty="0" smtClean="0"/>
              <a:t>today 11</a:t>
            </a:r>
            <a:r>
              <a:rPr lang="en-US" sz="2800" dirty="0"/>
              <a:t>/</a:t>
            </a:r>
            <a:r>
              <a:rPr lang="en-US" sz="2800" dirty="0" smtClean="0"/>
              <a:t>29 (midnight)</a:t>
            </a:r>
          </a:p>
          <a:p>
            <a:pPr lvl="1"/>
            <a:r>
              <a:rPr lang="en-US" sz="2400" dirty="0" smtClean="0"/>
              <a:t>Send me your portfolio links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Assignment 4 Due 12/</a:t>
            </a:r>
            <a:r>
              <a:rPr lang="en-US" sz="2800" dirty="0" smtClean="0"/>
              <a:t>7</a:t>
            </a:r>
          </a:p>
          <a:p>
            <a:pPr lvl="1"/>
            <a:r>
              <a:rPr lang="en-US" sz="2400" dirty="0" smtClean="0"/>
              <a:t>Show in class before your presentation</a:t>
            </a:r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We will have project and portfolio presentations on 12/6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37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33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 properties of </a:t>
            </a:r>
            <a:br>
              <a:rPr lang="en-US" dirty="0" smtClean="0"/>
            </a:br>
            <a:r>
              <a:rPr lang="en-US" dirty="0" smtClean="0"/>
              <a:t>graphs derived from </a:t>
            </a:r>
            <a:br>
              <a:rPr lang="en-US" dirty="0" smtClean="0"/>
            </a:br>
            <a:r>
              <a:rPr lang="en-US" dirty="0" smtClean="0"/>
              <a:t>natural phenomena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525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Power-Law Degree Distribution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13" descr="yahoode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295400"/>
            <a:ext cx="7696200" cy="535764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876800" y="2667000"/>
            <a:ext cx="4038600" cy="3803804"/>
            <a:chOff x="4648200" y="2667000"/>
            <a:chExt cx="4038600" cy="3803804"/>
          </a:xfrm>
        </p:grpSpPr>
        <p:sp>
          <p:nvSpPr>
            <p:cNvPr id="18" name="TextBox 17"/>
            <p:cNvSpPr txBox="1"/>
            <p:nvPr/>
          </p:nvSpPr>
          <p:spPr>
            <a:xfrm>
              <a:off x="4648200" y="2667000"/>
              <a:ext cx="4038600" cy="138499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800" b="1" dirty="0" smtClean="0">
                  <a:solidFill>
                    <a:prstClr val="black"/>
                  </a:solidFill>
                  <a:latin typeface="Calibri"/>
                </a:rPr>
                <a:t>Top 1% of vertices are adjacent to</a:t>
              </a:r>
            </a:p>
            <a:p>
              <a:pPr algn="ctr" defTabSz="914400"/>
              <a:r>
                <a:rPr lang="en-US" sz="2800" b="1" dirty="0" smtClean="0">
                  <a:solidFill>
                    <a:prstClr val="black"/>
                  </a:solidFill>
                  <a:latin typeface="Calibri"/>
                </a:rPr>
                <a:t>50% </a:t>
              </a:r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of the edges!</a:t>
              </a: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715000" y="5562600"/>
              <a:ext cx="1752600" cy="908204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20" name="Straight Arrow Connector 19"/>
            <p:cNvCxnSpPr>
              <a:stCxn id="18" idx="2"/>
              <a:endCxn id="19" idx="0"/>
            </p:cNvCxnSpPr>
            <p:nvPr/>
          </p:nvCxnSpPr>
          <p:spPr bwMode="auto">
            <a:xfrm flipH="1">
              <a:off x="6591300" y="4051995"/>
              <a:ext cx="76200" cy="151060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4800600" y="2514600"/>
            <a:ext cx="4191000" cy="152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High-Degree </a:t>
            </a:r>
          </a:p>
          <a:p>
            <a:pPr algn="ctr"/>
            <a:r>
              <a:rPr lang="en-US" sz="3600" dirty="0" smtClean="0"/>
              <a:t>Vertices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-793332" y="3486659"/>
            <a:ext cx="30242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Number of Vertices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560048" y="5334000"/>
            <a:ext cx="2801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AltaVista </a:t>
            </a:r>
            <a:r>
              <a:rPr lang="en-US" sz="2000" dirty="0" err="1" smtClean="0">
                <a:solidFill>
                  <a:schemeClr val="tx2"/>
                </a:solidFill>
              </a:rPr>
              <a:t>WebGraph</a:t>
            </a:r>
            <a:endParaRPr lang="en-US" sz="2000" dirty="0" smtClean="0">
              <a:solidFill>
                <a:schemeClr val="tx2"/>
              </a:solidFill>
            </a:endParaRPr>
          </a:p>
          <a:p>
            <a:r>
              <a:rPr lang="en-US" sz="2000" dirty="0" smtClean="0">
                <a:solidFill>
                  <a:schemeClr val="tx2"/>
                </a:solidFill>
              </a:rPr>
              <a:t>1.4B Vertices, 6.6B Edges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1000" y="6096000"/>
            <a:ext cx="1385916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Degree</a:t>
            </a:r>
            <a:endParaRPr lang="en-US" sz="3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409700" y="1447800"/>
            <a:ext cx="5905500" cy="954107"/>
            <a:chOff x="6286500" y="5105400"/>
            <a:chExt cx="5905500" cy="954107"/>
          </a:xfrm>
        </p:grpSpPr>
        <p:sp>
          <p:nvSpPr>
            <p:cNvPr id="26" name="TextBox 25"/>
            <p:cNvSpPr txBox="1"/>
            <p:nvPr/>
          </p:nvSpPr>
          <p:spPr>
            <a:xfrm>
              <a:off x="8153400" y="5105400"/>
              <a:ext cx="4038600" cy="95410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800" b="1" dirty="0" smtClean="0">
                  <a:solidFill>
                    <a:prstClr val="black"/>
                  </a:solidFill>
                  <a:latin typeface="Calibri"/>
                </a:rPr>
                <a:t>More than 10</a:t>
              </a:r>
              <a:r>
                <a:rPr lang="en-US" sz="2800" b="1" baseline="30000" dirty="0" smtClean="0">
                  <a:solidFill>
                    <a:prstClr val="black"/>
                  </a:solidFill>
                  <a:latin typeface="Calibri"/>
                </a:rPr>
                <a:t>8</a:t>
              </a:r>
              <a:r>
                <a:rPr lang="en-US" sz="2800" b="1" dirty="0" smtClean="0">
                  <a:solidFill>
                    <a:prstClr val="black"/>
                  </a:solidFill>
                  <a:latin typeface="Calibri"/>
                </a:rPr>
                <a:t> vertices </a:t>
              </a:r>
              <a:br>
                <a:rPr lang="en-US" sz="2800" b="1" dirty="0" smtClean="0">
                  <a:solidFill>
                    <a:prstClr val="black"/>
                  </a:solidFill>
                  <a:latin typeface="Calibri"/>
                </a:rPr>
              </a:br>
              <a:r>
                <a:rPr lang="en-US" sz="2800" b="1" dirty="0" smtClean="0">
                  <a:solidFill>
                    <a:prstClr val="black"/>
                  </a:solidFill>
                  <a:latin typeface="Calibri"/>
                </a:rPr>
                <a:t>have one neighbor.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6286500" y="5715000"/>
              <a:ext cx="304800" cy="304800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28" name="Straight Arrow Connector 27"/>
            <p:cNvCxnSpPr>
              <a:stCxn id="26" idx="1"/>
              <a:endCxn id="27" idx="6"/>
            </p:cNvCxnSpPr>
            <p:nvPr/>
          </p:nvCxnSpPr>
          <p:spPr bwMode="auto">
            <a:xfrm flipH="1">
              <a:off x="6591300" y="5582454"/>
              <a:ext cx="1562100" cy="28494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286000" y="1963485"/>
            <a:ext cx="2743200" cy="3799140"/>
            <a:chOff x="2286000" y="1963485"/>
            <a:chExt cx="2743200" cy="379914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286000" y="2590800"/>
              <a:ext cx="2743200" cy="3171825"/>
            </a:xfrm>
            <a:prstGeom prst="line">
              <a:avLst/>
            </a:prstGeom>
            <a:ln w="76200" cmpd="sng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870751">
              <a:off x="2256455" y="2880243"/>
              <a:ext cx="23567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-Slope  = </a:t>
              </a:r>
              <a:r>
                <a:rPr lang="el-GR" sz="2800" b="1" dirty="0" smtClean="0"/>
                <a:t>α</a:t>
              </a:r>
              <a:r>
                <a:rPr lang="en-US" sz="2800" dirty="0" smtClean="0"/>
                <a:t> </a:t>
              </a:r>
              <a:r>
                <a:rPr lang="en-US" sz="2800" i="1" dirty="0" smtClean="0">
                  <a:latin typeface="Times" pitchFamily="18" charset="0"/>
                  <a:cs typeface="Times" pitchFamily="18" charset="0"/>
                </a:rPr>
                <a:t>≈ 2</a:t>
              </a:r>
              <a:r>
                <a:rPr lang="en-US" sz="2800" dirty="0" smtClean="0"/>
                <a:t> </a:t>
              </a:r>
              <a:endParaRPr lang="en-US" sz="28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0568021"/>
      </p:ext>
    </p:extLst>
  </p:cSld>
  <p:clrMapOvr>
    <a:masterClrMapping/>
  </p:clrMapOvr>
  <p:transition xmlns:p14="http://schemas.microsoft.com/office/powerpoint/2010/main" advTm="2494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90500"/>
            <a:ext cx="8229600" cy="838200"/>
          </a:xfrm>
        </p:spPr>
        <p:txBody>
          <a:bodyPr/>
          <a:lstStyle/>
          <a:p>
            <a:r>
              <a:rPr lang="en-US" dirty="0" smtClean="0"/>
              <a:t>Giant Connected Component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5" y="1219200"/>
            <a:ext cx="702608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0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401"/>
            <a:ext cx="8229600" cy="1143000"/>
          </a:xfrm>
        </p:spPr>
        <p:txBody>
          <a:bodyPr/>
          <a:lstStyle/>
          <a:p>
            <a:r>
              <a:rPr lang="en-US" dirty="0" smtClean="0"/>
              <a:t>Densification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9654" y="5529624"/>
            <a:ext cx="652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Average distance between nodes </a:t>
            </a:r>
            <a:r>
              <a:rPr lang="en-US" i="1" dirty="0" smtClean="0">
                <a:latin typeface="Gill Sans Light"/>
                <a:cs typeface="Gill Sans Light"/>
              </a:rPr>
              <a:t>reduces</a:t>
            </a:r>
            <a:r>
              <a:rPr lang="en-US" dirty="0" smtClean="0">
                <a:latin typeface="Gill Sans Light"/>
                <a:cs typeface="Gill Sans Light"/>
              </a:rPr>
              <a:t> over time.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97901"/>
            <a:ext cx="3914346" cy="3055099"/>
          </a:xfrm>
          <a:prstGeom prst="rect">
            <a:avLst/>
          </a:prstGeom>
        </p:spPr>
      </p:pic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036020"/>
              </p:ext>
            </p:extLst>
          </p:nvPr>
        </p:nvGraphicFramePr>
        <p:xfrm>
          <a:off x="420737" y="1269375"/>
          <a:ext cx="3892090" cy="4123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172200" y="1432483"/>
            <a:ext cx="195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US Patent Citations</a:t>
            </a:r>
          </a:p>
        </p:txBody>
      </p:sp>
    </p:spTree>
    <p:extLst>
      <p:ext uri="{BB962C8B-B14F-4D97-AF65-F5344CB8AC3E}">
        <p14:creationId xmlns:p14="http://schemas.microsoft.com/office/powerpoint/2010/main" val="108857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Community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63" y="925945"/>
            <a:ext cx="8985302" cy="312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343400"/>
            <a:ext cx="64008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030027"/>
            <a:ext cx="100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Linked-In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6200" y="5030027"/>
            <a:ext cx="114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Messenger</a:t>
            </a:r>
          </a:p>
        </p:txBody>
      </p:sp>
    </p:spTree>
    <p:extLst>
      <p:ext uri="{BB962C8B-B14F-4D97-AF65-F5344CB8AC3E}">
        <p14:creationId xmlns:p14="http://schemas.microsoft.com/office/powerpoint/2010/main" val="153814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2209800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sz="6000" dirty="0" smtClean="0"/>
              <a:t>Graph Algorithms</a:t>
            </a:r>
            <a:br>
              <a:rPr lang="en-US" sz="6000" dirty="0" smtClean="0"/>
            </a:br>
            <a:r>
              <a:rPr lang="en-US" sz="6000" dirty="0" smtClean="0"/>
              <a:t>“</a:t>
            </a:r>
            <a:r>
              <a:rPr lang="en-US" i="1" dirty="0" smtClean="0"/>
              <a:t>Think Globally,  Act Locally”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8018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PageRank</a:t>
            </a:r>
            <a:r>
              <a:rPr lang="en-US" dirty="0" smtClean="0"/>
              <a:t> (Centrality Measures)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Recursive Relationship: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Where:</a:t>
            </a:r>
          </a:p>
          <a:p>
            <a:pPr lvl="1"/>
            <a:r>
              <a:rPr lang="en-US" i="1" dirty="0" smtClean="0">
                <a:latin typeface="Times" pitchFamily="18" charset="0"/>
                <a:cs typeface="Times" pitchFamily="18" charset="0"/>
              </a:rPr>
              <a:t>α</a:t>
            </a:r>
            <a:r>
              <a:rPr lang="en-US" i="1" dirty="0" smtClean="0"/>
              <a:t> </a:t>
            </a:r>
            <a:r>
              <a:rPr lang="en-US" dirty="0" smtClean="0"/>
              <a:t>is the random reset probability (typically 0.15)</a:t>
            </a:r>
            <a:endParaRPr lang="en-US" i="1" dirty="0" smtClean="0">
              <a:latin typeface="Times" pitchFamily="18" charset="0"/>
              <a:cs typeface="Times" pitchFamily="18" charset="0"/>
            </a:endParaRPr>
          </a:p>
          <a:p>
            <a:pPr lvl="1"/>
            <a:r>
              <a:rPr lang="en-US" i="1" dirty="0" smtClean="0">
                <a:latin typeface="Times" pitchFamily="18" charset="0"/>
                <a:cs typeface="Times" pitchFamily="18" charset="0"/>
              </a:rPr>
              <a:t>L[j]</a:t>
            </a:r>
            <a:r>
              <a:rPr lang="en-US" dirty="0" smtClean="0"/>
              <a:t> is the number of links on page </a:t>
            </a:r>
            <a:r>
              <a:rPr lang="en-US" i="1" dirty="0" smtClean="0">
                <a:latin typeface="Times" pitchFamily="18" charset="0"/>
                <a:cs typeface="Times" pitchFamily="18" charset="0"/>
              </a:rPr>
              <a:t>j</a:t>
            </a:r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58872" y="1894848"/>
            <a:ext cx="5808728" cy="1153151"/>
          </a:xfrm>
          <a:prstGeom prst="rect">
            <a:avLst/>
          </a:prstGeom>
          <a:noFill/>
          <a:ln/>
          <a:effectLst/>
        </p:spPr>
      </p:pic>
      <p:cxnSp>
        <p:nvCxnSpPr>
          <p:cNvPr id="20" name="Straight Arrow Connector 19"/>
          <p:cNvCxnSpPr>
            <a:stCxn id="10" idx="6"/>
            <a:endCxn id="15" idx="2"/>
          </p:cNvCxnSpPr>
          <p:nvPr/>
        </p:nvCxnSpPr>
        <p:spPr>
          <a:xfrm>
            <a:off x="1143000" y="54101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5"/>
            <a:endCxn id="18" idx="1"/>
          </p:cNvCxnSpPr>
          <p:nvPr/>
        </p:nvCxnSpPr>
        <p:spPr>
          <a:xfrm>
            <a:off x="1098363" y="5517962"/>
            <a:ext cx="775074" cy="5845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  <a:endCxn id="18" idx="2"/>
          </p:cNvCxnSpPr>
          <p:nvPr/>
        </p:nvCxnSpPr>
        <p:spPr>
          <a:xfrm>
            <a:off x="1143000" y="62102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4"/>
            <a:endCxn id="16" idx="0"/>
          </p:cNvCxnSpPr>
          <p:nvPr/>
        </p:nvCxnSpPr>
        <p:spPr>
          <a:xfrm>
            <a:off x="990600" y="5562599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0"/>
            <a:endCxn id="15" idx="4"/>
          </p:cNvCxnSpPr>
          <p:nvPr/>
        </p:nvCxnSpPr>
        <p:spPr>
          <a:xfrm flipV="1">
            <a:off x="1981200" y="5562599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6"/>
            <a:endCxn id="13" idx="2"/>
          </p:cNvCxnSpPr>
          <p:nvPr/>
        </p:nvCxnSpPr>
        <p:spPr>
          <a:xfrm>
            <a:off x="2133600" y="54101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7"/>
            <a:endCxn id="13" idx="3"/>
          </p:cNvCxnSpPr>
          <p:nvPr/>
        </p:nvCxnSpPr>
        <p:spPr>
          <a:xfrm flipV="1">
            <a:off x="2088963" y="5517962"/>
            <a:ext cx="775074" cy="5845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6"/>
            <a:endCxn id="17" idx="2"/>
          </p:cNvCxnSpPr>
          <p:nvPr/>
        </p:nvCxnSpPr>
        <p:spPr>
          <a:xfrm>
            <a:off x="2133600" y="62102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38200" y="5257799"/>
            <a:ext cx="304800" cy="3048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13" name="Oval 12"/>
          <p:cNvSpPr/>
          <p:nvPr/>
        </p:nvSpPr>
        <p:spPr>
          <a:xfrm>
            <a:off x="2819400" y="52577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15" name="Oval 14"/>
          <p:cNvSpPr/>
          <p:nvPr/>
        </p:nvSpPr>
        <p:spPr>
          <a:xfrm>
            <a:off x="1828800" y="52577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16" name="Oval 15"/>
          <p:cNvSpPr/>
          <p:nvPr/>
        </p:nvSpPr>
        <p:spPr>
          <a:xfrm>
            <a:off x="838200" y="6057899"/>
            <a:ext cx="304800" cy="3048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 smtClean="0"/>
              <a:t>4</a:t>
            </a:r>
            <a:endParaRPr lang="en-US" sz="2000" dirty="0"/>
          </a:p>
        </p:txBody>
      </p:sp>
      <p:sp>
        <p:nvSpPr>
          <p:cNvPr id="17" name="Oval 16"/>
          <p:cNvSpPr/>
          <p:nvPr/>
        </p:nvSpPr>
        <p:spPr>
          <a:xfrm>
            <a:off x="2819400" y="60578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 smtClean="0"/>
              <a:t>6</a:t>
            </a:r>
            <a:endParaRPr lang="en-US" sz="2000" dirty="0"/>
          </a:p>
        </p:txBody>
      </p:sp>
      <p:sp>
        <p:nvSpPr>
          <p:cNvPr id="18" name="Oval 17"/>
          <p:cNvSpPr/>
          <p:nvPr/>
        </p:nvSpPr>
        <p:spPr>
          <a:xfrm>
            <a:off x="1828800" y="6057899"/>
            <a:ext cx="304800" cy="3048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 smtClean="0"/>
              <a:t>5</a:t>
            </a:r>
            <a:endParaRPr lang="en-US" sz="2000" dirty="0"/>
          </a:p>
        </p:txBody>
      </p:sp>
      <p:pic>
        <p:nvPicPr>
          <p:cNvPr id="36" name="Picture 3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57600" y="5448299"/>
            <a:ext cx="4803474" cy="755869"/>
          </a:xfrm>
          <a:prstGeom prst="rect">
            <a:avLst/>
          </a:prstGeom>
          <a:noFill/>
          <a:ln/>
          <a:effectLst/>
        </p:spPr>
      </p:pic>
      <p:sp>
        <p:nvSpPr>
          <p:cNvPr id="21" name="Rectangle 20"/>
          <p:cNvSpPr/>
          <p:nvPr/>
        </p:nvSpPr>
        <p:spPr bwMode="auto">
          <a:xfrm>
            <a:off x="533400" y="4917779"/>
            <a:ext cx="8153400" cy="1600200"/>
          </a:xfrm>
          <a:prstGeom prst="rect">
            <a:avLst/>
          </a:prstGeom>
          <a:solidFill>
            <a:srgbClr val="FFFFFF">
              <a:alpha val="8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7600" y="6550223"/>
            <a:ext cx="548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6"/>
              </a:rPr>
              <a:t>http://ilpubs.stanford.edu:8090/422/1/1999-66.pdf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182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453" y="2657559"/>
            <a:ext cx="1085850" cy="1085850"/>
          </a:xfrm>
          <a:prstGeom prst="rect">
            <a:avLst/>
          </a:prstGeom>
          <a:noFill/>
        </p:spPr>
      </p:pic>
      <p:pic>
        <p:nvPicPr>
          <p:cNvPr id="1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195" y="2657559"/>
            <a:ext cx="1085850" cy="1085850"/>
          </a:xfrm>
          <a:prstGeom prst="rect">
            <a:avLst/>
          </a:prstGeom>
          <a:noFill/>
        </p:spPr>
      </p:pic>
      <p:sp>
        <p:nvSpPr>
          <p:cNvPr id="132" name="Cloud Callout 131"/>
          <p:cNvSpPr/>
          <p:nvPr/>
        </p:nvSpPr>
        <p:spPr>
          <a:xfrm>
            <a:off x="774204" y="1609809"/>
            <a:ext cx="2278341" cy="914400"/>
          </a:xfrm>
          <a:prstGeom prst="cloudCallout">
            <a:avLst>
              <a:gd name="adj1" fmla="val 31237"/>
              <a:gd name="adj2" fmla="val 721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Liberal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sp>
        <p:nvSpPr>
          <p:cNvPr id="133" name="Cloud Callout 132"/>
          <p:cNvSpPr/>
          <p:nvPr/>
        </p:nvSpPr>
        <p:spPr>
          <a:xfrm>
            <a:off x="6077752" y="1609809"/>
            <a:ext cx="2278341" cy="914400"/>
          </a:xfrm>
          <a:prstGeom prst="cloudCallout">
            <a:avLst>
              <a:gd name="adj1" fmla="val -21152"/>
              <a:gd name="adj2" fmla="val 722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Conservative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102181" y="3987179"/>
            <a:ext cx="719794" cy="1988996"/>
            <a:chOff x="6102181" y="3987179"/>
            <a:chExt cx="719794" cy="1988996"/>
          </a:xfrm>
        </p:grpSpPr>
        <p:sp>
          <p:nvSpPr>
            <p:cNvPr id="137" name="Folded Corner 136"/>
            <p:cNvSpPr/>
            <p:nvPr/>
          </p:nvSpPr>
          <p:spPr>
            <a:xfrm>
              <a:off x="6102181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8" name="Folded Corner 137"/>
            <p:cNvSpPr/>
            <p:nvPr/>
          </p:nvSpPr>
          <p:spPr>
            <a:xfrm>
              <a:off x="6102181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4" name="Folded Corner 143"/>
            <p:cNvSpPr/>
            <p:nvPr/>
          </p:nvSpPr>
          <p:spPr>
            <a:xfrm>
              <a:off x="6102181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6" name="Folded Corner 145"/>
            <p:cNvSpPr/>
            <p:nvPr/>
          </p:nvSpPr>
          <p:spPr>
            <a:xfrm>
              <a:off x="6102181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71077" y="3987179"/>
            <a:ext cx="719794" cy="1988996"/>
            <a:chOff x="2471077" y="3987179"/>
            <a:chExt cx="719794" cy="1988996"/>
          </a:xfrm>
        </p:grpSpPr>
        <p:sp>
          <p:nvSpPr>
            <p:cNvPr id="140" name="Folded Corner 139"/>
            <p:cNvSpPr/>
            <p:nvPr/>
          </p:nvSpPr>
          <p:spPr>
            <a:xfrm>
              <a:off x="2471077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2" name="Folded Corner 141"/>
            <p:cNvSpPr/>
            <p:nvPr/>
          </p:nvSpPr>
          <p:spPr>
            <a:xfrm>
              <a:off x="2471077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Folded Corner 147"/>
            <p:cNvSpPr/>
            <p:nvPr/>
          </p:nvSpPr>
          <p:spPr>
            <a:xfrm>
              <a:off x="2471077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Folded Corner 149"/>
            <p:cNvSpPr/>
            <p:nvPr/>
          </p:nvSpPr>
          <p:spPr>
            <a:xfrm>
              <a:off x="2471077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>
                <a:latin typeface="Helvetica Neue Light"/>
                <a:cs typeface="Helvetica Neue Light"/>
              </a:rPr>
              <a:t>Predicting Behavior</a:t>
            </a:r>
            <a:endParaRPr lang="en-US" i="1" dirty="0">
              <a:latin typeface="Helvetica Neue Light"/>
              <a:cs typeface="Helvetica Neue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1E5EB-FB30-6D42-92F7-56862BADE3C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4" name="Folded Corner 153"/>
          <p:cNvSpPr/>
          <p:nvPr/>
        </p:nvSpPr>
        <p:spPr>
          <a:xfrm>
            <a:off x="2471077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6" name="Folded Corner 155"/>
          <p:cNvSpPr/>
          <p:nvPr/>
        </p:nvSpPr>
        <p:spPr>
          <a:xfrm>
            <a:off x="2471077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8" name="Folded Corner 157"/>
          <p:cNvSpPr/>
          <p:nvPr/>
        </p:nvSpPr>
        <p:spPr>
          <a:xfrm>
            <a:off x="2471077" y="5595175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9" name="Folded Corner 158"/>
          <p:cNvSpPr/>
          <p:nvPr/>
        </p:nvSpPr>
        <p:spPr>
          <a:xfrm>
            <a:off x="6102181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0" name="Folded Corner 159"/>
          <p:cNvSpPr/>
          <p:nvPr/>
        </p:nvSpPr>
        <p:spPr>
          <a:xfrm>
            <a:off x="6102181" y="4523178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1" name="Folded Corner 160"/>
          <p:cNvSpPr/>
          <p:nvPr/>
        </p:nvSpPr>
        <p:spPr>
          <a:xfrm>
            <a:off x="6102181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pic>
        <p:nvPicPr>
          <p:cNvPr id="2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112" y="2741928"/>
            <a:ext cx="457200" cy="457200"/>
          </a:xfrm>
          <a:prstGeom prst="rect">
            <a:avLst/>
          </a:prstGeom>
          <a:noFill/>
        </p:spPr>
      </p:pic>
      <p:pic>
        <p:nvPicPr>
          <p:cNvPr id="2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082" y="4259136"/>
            <a:ext cx="457200" cy="457200"/>
          </a:xfrm>
          <a:prstGeom prst="rect">
            <a:avLst/>
          </a:prstGeom>
          <a:noFill/>
        </p:spPr>
      </p:pic>
      <p:pic>
        <p:nvPicPr>
          <p:cNvPr id="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60" y="5044040"/>
            <a:ext cx="457200" cy="457200"/>
          </a:xfrm>
          <a:prstGeom prst="rect">
            <a:avLst/>
          </a:prstGeom>
          <a:noFill/>
        </p:spPr>
      </p:pic>
      <p:pic>
        <p:nvPicPr>
          <p:cNvPr id="2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545" y="6072253"/>
            <a:ext cx="457200" cy="457200"/>
          </a:xfrm>
          <a:prstGeom prst="rect">
            <a:avLst/>
          </a:prstGeom>
          <a:noFill/>
        </p:spPr>
      </p:pic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3871" y="2147346"/>
            <a:ext cx="457200" cy="457200"/>
          </a:xfrm>
          <a:prstGeom prst="rect">
            <a:avLst/>
          </a:prstGeom>
          <a:noFill/>
        </p:spPr>
      </p:pic>
      <p:pic>
        <p:nvPicPr>
          <p:cNvPr id="3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3104" y="5027634"/>
            <a:ext cx="457200" cy="457200"/>
          </a:xfrm>
          <a:prstGeom prst="rect">
            <a:avLst/>
          </a:prstGeom>
          <a:noFill/>
        </p:spPr>
      </p:pic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1041" y="6183786"/>
            <a:ext cx="457200" cy="457200"/>
          </a:xfrm>
          <a:prstGeom prst="rect">
            <a:avLst/>
          </a:prstGeom>
          <a:noFill/>
        </p:spPr>
      </p:pic>
      <p:pic>
        <p:nvPicPr>
          <p:cNvPr id="3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548" y="6039123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0835" y="4863307"/>
            <a:ext cx="457200" cy="457200"/>
          </a:xfrm>
          <a:prstGeom prst="rect">
            <a:avLst/>
          </a:prstGeom>
          <a:noFill/>
        </p:spPr>
      </p:pic>
      <p:pic>
        <p:nvPicPr>
          <p:cNvPr id="3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03" y="5308762"/>
            <a:ext cx="457200" cy="457200"/>
          </a:xfrm>
          <a:prstGeom prst="rect">
            <a:avLst/>
          </a:prstGeom>
          <a:noFill/>
        </p:spPr>
      </p:pic>
      <p:pic>
        <p:nvPicPr>
          <p:cNvPr id="4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3594" y="4966792"/>
            <a:ext cx="457200" cy="457200"/>
          </a:xfrm>
          <a:prstGeom prst="rect">
            <a:avLst/>
          </a:prstGeom>
          <a:noFill/>
        </p:spPr>
      </p:pic>
      <p:pic>
        <p:nvPicPr>
          <p:cNvPr id="4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2319231"/>
            <a:ext cx="457200" cy="457200"/>
          </a:xfrm>
          <a:prstGeom prst="rect">
            <a:avLst/>
          </a:prstGeom>
          <a:noFill/>
        </p:spPr>
      </p:pic>
      <p:pic>
        <p:nvPicPr>
          <p:cNvPr id="4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876" y="6197923"/>
            <a:ext cx="457200" cy="457200"/>
          </a:xfrm>
          <a:prstGeom prst="rect">
            <a:avLst/>
          </a:prstGeom>
          <a:noFill/>
        </p:spPr>
      </p:pic>
      <p:pic>
        <p:nvPicPr>
          <p:cNvPr id="4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477" y="6300853"/>
            <a:ext cx="457200" cy="457200"/>
          </a:xfrm>
          <a:prstGeom prst="rect">
            <a:avLst/>
          </a:prstGeom>
          <a:noFill/>
        </p:spPr>
      </p:pic>
      <p:pic>
        <p:nvPicPr>
          <p:cNvPr id="6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904" y="1609809"/>
            <a:ext cx="457200" cy="457200"/>
          </a:xfrm>
          <a:prstGeom prst="rect">
            <a:avLst/>
          </a:prstGeom>
          <a:noFill/>
        </p:spPr>
      </p:pic>
      <p:pic>
        <p:nvPicPr>
          <p:cNvPr id="6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018" y="1591790"/>
            <a:ext cx="457200" cy="457200"/>
          </a:xfrm>
          <a:prstGeom prst="rect">
            <a:avLst/>
          </a:prstGeom>
          <a:noFill/>
        </p:spPr>
      </p:pic>
      <p:pic>
        <p:nvPicPr>
          <p:cNvPr id="6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435" y="4394293"/>
            <a:ext cx="457200" cy="457200"/>
          </a:xfrm>
          <a:prstGeom prst="rect">
            <a:avLst/>
          </a:prstGeom>
          <a:noFill/>
        </p:spPr>
      </p:pic>
      <p:pic>
        <p:nvPicPr>
          <p:cNvPr id="6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2302" y="6033592"/>
            <a:ext cx="457200" cy="457200"/>
          </a:xfrm>
          <a:prstGeom prst="rect">
            <a:avLst/>
          </a:prstGeom>
          <a:noFill/>
        </p:spPr>
      </p:pic>
      <p:pic>
        <p:nvPicPr>
          <p:cNvPr id="6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703" y="5945028"/>
            <a:ext cx="457200" cy="457200"/>
          </a:xfrm>
          <a:prstGeom prst="rect">
            <a:avLst/>
          </a:prstGeom>
          <a:noFill/>
        </p:spPr>
      </p:pic>
      <p:pic>
        <p:nvPicPr>
          <p:cNvPr id="6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312" y="3405553"/>
            <a:ext cx="457200" cy="457200"/>
          </a:xfrm>
          <a:prstGeom prst="rect">
            <a:avLst/>
          </a:prstGeom>
          <a:noFill/>
        </p:spPr>
      </p:pic>
      <p:pic>
        <p:nvPicPr>
          <p:cNvPr id="6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88" y="2492616"/>
            <a:ext cx="457200" cy="457200"/>
          </a:xfrm>
          <a:prstGeom prst="rect">
            <a:avLst/>
          </a:prstGeom>
          <a:noFill/>
        </p:spPr>
      </p:pic>
      <p:pic>
        <p:nvPicPr>
          <p:cNvPr id="67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0748" y="3436581"/>
            <a:ext cx="457200" cy="457200"/>
          </a:xfrm>
          <a:prstGeom prst="rect">
            <a:avLst/>
          </a:prstGeom>
          <a:noFill/>
        </p:spPr>
      </p:pic>
      <p:pic>
        <p:nvPicPr>
          <p:cNvPr id="6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7519" y="5998255"/>
            <a:ext cx="457200" cy="457200"/>
          </a:xfrm>
          <a:prstGeom prst="rect">
            <a:avLst/>
          </a:prstGeom>
          <a:noFill/>
        </p:spPr>
      </p:pic>
      <p:pic>
        <p:nvPicPr>
          <p:cNvPr id="6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46" y="5233269"/>
            <a:ext cx="457200" cy="457200"/>
          </a:xfrm>
          <a:prstGeom prst="rect">
            <a:avLst/>
          </a:prstGeom>
          <a:noFill/>
        </p:spPr>
      </p:pic>
      <p:pic>
        <p:nvPicPr>
          <p:cNvPr id="7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682" y="5173798"/>
            <a:ext cx="457200" cy="457200"/>
          </a:xfrm>
          <a:prstGeom prst="rect">
            <a:avLst/>
          </a:prstGeom>
          <a:noFill/>
        </p:spPr>
      </p:pic>
      <p:pic>
        <p:nvPicPr>
          <p:cNvPr id="7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293" y="5170647"/>
            <a:ext cx="457200" cy="457200"/>
          </a:xfrm>
          <a:prstGeom prst="rect">
            <a:avLst/>
          </a:prstGeom>
          <a:noFill/>
        </p:spPr>
      </p:pic>
      <p:pic>
        <p:nvPicPr>
          <p:cNvPr id="7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003" y="2200359"/>
            <a:ext cx="457200" cy="457200"/>
          </a:xfrm>
          <a:prstGeom prst="rect">
            <a:avLst/>
          </a:prstGeom>
          <a:noFill/>
        </p:spPr>
      </p:pic>
      <p:pic>
        <p:nvPicPr>
          <p:cNvPr id="7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604" y="2705983"/>
            <a:ext cx="457200" cy="457200"/>
          </a:xfrm>
          <a:prstGeom prst="rect">
            <a:avLst/>
          </a:prstGeom>
          <a:noFill/>
        </p:spPr>
      </p:pic>
      <p:pic>
        <p:nvPicPr>
          <p:cNvPr id="7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276" y="3436463"/>
            <a:ext cx="457200" cy="457200"/>
          </a:xfrm>
          <a:prstGeom prst="rect">
            <a:avLst/>
          </a:prstGeom>
          <a:noFill/>
        </p:spPr>
      </p:pic>
      <p:pic>
        <p:nvPicPr>
          <p:cNvPr id="7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2775" y="3710962"/>
            <a:ext cx="457200" cy="4572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774204" y="2776431"/>
            <a:ext cx="636676" cy="1147869"/>
            <a:chOff x="774204" y="2776431"/>
            <a:chExt cx="636676" cy="1147869"/>
          </a:xfrm>
        </p:grpSpPr>
        <p:pic>
          <p:nvPicPr>
            <p:cNvPr id="2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204" y="315157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4" name="Folded Corner 43"/>
            <p:cNvSpPr/>
            <p:nvPr/>
          </p:nvSpPr>
          <p:spPr>
            <a:xfrm>
              <a:off x="951084" y="380048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Cloud Callout 75"/>
            <p:cNvSpPr/>
            <p:nvPr/>
          </p:nvSpPr>
          <p:spPr>
            <a:xfrm>
              <a:off x="970943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1051" y="3694695"/>
            <a:ext cx="690094" cy="1145458"/>
            <a:chOff x="221051" y="3694695"/>
            <a:chExt cx="690094" cy="1145458"/>
          </a:xfrm>
        </p:grpSpPr>
        <p:pic>
          <p:nvPicPr>
            <p:cNvPr id="2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45" y="4063379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7" name="Folded Corner 46"/>
            <p:cNvSpPr/>
            <p:nvPr/>
          </p:nvSpPr>
          <p:spPr>
            <a:xfrm>
              <a:off x="451217" y="4716336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Cloud Callout 76"/>
            <p:cNvSpPr/>
            <p:nvPr/>
          </p:nvSpPr>
          <p:spPr>
            <a:xfrm>
              <a:off x="221051" y="3694695"/>
              <a:ext cx="439937" cy="314241"/>
            </a:xfrm>
            <a:prstGeom prst="cloudCallout">
              <a:avLst>
                <a:gd name="adj1" fmla="val 31158"/>
                <a:gd name="adj2" fmla="val 902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88813" y="4594344"/>
            <a:ext cx="702998" cy="1101161"/>
            <a:chOff x="3635512" y="4024750"/>
            <a:chExt cx="702998" cy="1101161"/>
          </a:xfrm>
        </p:grpSpPr>
        <p:pic>
          <p:nvPicPr>
            <p:cNvPr id="3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12" y="435770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5" name="Folded Corner 44"/>
            <p:cNvSpPr/>
            <p:nvPr/>
          </p:nvSpPr>
          <p:spPr>
            <a:xfrm>
              <a:off x="3864561" y="5002094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Cloud Callout 80"/>
            <p:cNvSpPr/>
            <p:nvPr/>
          </p:nvSpPr>
          <p:spPr>
            <a:xfrm>
              <a:off x="3898573" y="4024750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87463" y="3761178"/>
            <a:ext cx="618378" cy="1123341"/>
            <a:chOff x="4587463" y="3761178"/>
            <a:chExt cx="618378" cy="1123341"/>
          </a:xfrm>
        </p:grpSpPr>
        <p:pic>
          <p:nvPicPr>
            <p:cNvPr id="31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463" y="411936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9" name="Folded Corner 48"/>
            <p:cNvSpPr/>
            <p:nvPr/>
          </p:nvSpPr>
          <p:spPr>
            <a:xfrm>
              <a:off x="4779861" y="4760702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Cloud Callout 81"/>
            <p:cNvSpPr/>
            <p:nvPr/>
          </p:nvSpPr>
          <p:spPr>
            <a:xfrm>
              <a:off x="4765904" y="3761178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7332" y="2222445"/>
            <a:ext cx="691527" cy="1345989"/>
            <a:chOff x="4647332" y="2222445"/>
            <a:chExt cx="691527" cy="1345989"/>
          </a:xfrm>
        </p:grpSpPr>
        <p:pic>
          <p:nvPicPr>
            <p:cNvPr id="33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32" y="26279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50" name="Folded Corner 49"/>
            <p:cNvSpPr/>
            <p:nvPr/>
          </p:nvSpPr>
          <p:spPr>
            <a:xfrm>
              <a:off x="4843906" y="326623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4843906" y="3444617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Cloud Callout 82"/>
            <p:cNvSpPr/>
            <p:nvPr/>
          </p:nvSpPr>
          <p:spPr>
            <a:xfrm>
              <a:off x="4898922" y="2222445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19503" y="2776431"/>
            <a:ext cx="685804" cy="1134746"/>
            <a:chOff x="7519503" y="2776431"/>
            <a:chExt cx="685804" cy="1134746"/>
          </a:xfrm>
        </p:grpSpPr>
        <p:pic>
          <p:nvPicPr>
            <p:cNvPr id="24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503" y="31631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8" name="Folded Corner 47"/>
            <p:cNvSpPr/>
            <p:nvPr/>
          </p:nvSpPr>
          <p:spPr>
            <a:xfrm>
              <a:off x="7652486" y="3787360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Cloud Callout 84"/>
            <p:cNvSpPr/>
            <p:nvPr/>
          </p:nvSpPr>
          <p:spPr>
            <a:xfrm>
              <a:off x="7765370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0" y="3287496"/>
            <a:ext cx="609600" cy="1212942"/>
            <a:chOff x="8382000" y="3287496"/>
            <a:chExt cx="609600" cy="1212942"/>
          </a:xfrm>
        </p:grpSpPr>
        <p:pic>
          <p:nvPicPr>
            <p:cNvPr id="3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372534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6" name="Folded Corner 45"/>
            <p:cNvSpPr/>
            <p:nvPr/>
          </p:nvSpPr>
          <p:spPr>
            <a:xfrm>
              <a:off x="8566886" y="4376621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Cloud Callout 86"/>
            <p:cNvSpPr/>
            <p:nvPr/>
          </p:nvSpPr>
          <p:spPr>
            <a:xfrm>
              <a:off x="8534403" y="3287496"/>
              <a:ext cx="439937" cy="314241"/>
            </a:xfrm>
            <a:prstGeom prst="cloudCallout">
              <a:avLst>
                <a:gd name="adj1" fmla="val -6496"/>
                <a:gd name="adj2" fmla="val 9372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385" y="22008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92382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94782" y="31537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69953" y="39834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4074" y="495181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43500" y="475367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00748" y="48996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0459" y="579150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357267" y="574387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47348" y="602043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588813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04147" y="132583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553807" y="590392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709134" y="57152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74416" y="485169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333765" y="470650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94761" y="592569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62436" y="314700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18902" y="191547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57056" y="133571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194160" y="183019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TextBox 110"/>
          <p:cNvSpPr txBox="1"/>
          <p:nvPr/>
        </p:nvSpPr>
        <p:spPr>
          <a:xfrm rot="10800000">
            <a:off x="4035366" y="313595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227874" y="45381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068888" y="341882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829783" y="407195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633934" y="203694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787681" y="503635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308492" y="565837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111867" y="575167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597759" y="466215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-8836" y="1325831"/>
            <a:ext cx="9170450" cy="5532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10459" y="1830193"/>
            <a:ext cx="8324327" cy="4699260"/>
            <a:chOff x="410459" y="1830193"/>
            <a:chExt cx="8324327" cy="46992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0459" y="2741928"/>
              <a:ext cx="649715" cy="76336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1060174" y="2949816"/>
              <a:ext cx="850348" cy="5554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060174" y="3505292"/>
              <a:ext cx="850348" cy="22005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060174" y="3516334"/>
              <a:ext cx="533508" cy="98410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35703" y="3505292"/>
              <a:ext cx="524471" cy="8890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910522" y="2949816"/>
              <a:ext cx="789155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1910522" y="3266234"/>
              <a:ext cx="789155" cy="45911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1593682" y="3287496"/>
              <a:ext cx="1105995" cy="121294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1822282" y="3287496"/>
              <a:ext cx="877395" cy="211819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2699677" y="1830193"/>
              <a:ext cx="966758" cy="145730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2699677" y="2949816"/>
              <a:ext cx="966758" cy="31641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2699677" y="3287496"/>
              <a:ext cx="1494484" cy="40720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2699677" y="3287496"/>
              <a:ext cx="1145759" cy="202126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060174" y="3523128"/>
              <a:ext cx="0" cy="17458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410459" y="4394293"/>
              <a:ext cx="125244" cy="101139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 flipV="1">
              <a:off x="535703" y="4394293"/>
              <a:ext cx="524471" cy="92685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469954" y="4523178"/>
              <a:ext cx="123728" cy="17500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35703" y="6273253"/>
              <a:ext cx="934250" cy="276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469953" y="6273254"/>
              <a:ext cx="1001124" cy="25619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699677" y="3287496"/>
              <a:ext cx="966758" cy="320882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4326995" y="2406277"/>
              <a:ext cx="673768" cy="54353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2699677" y="2949816"/>
              <a:ext cx="2301086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4926493" y="3725346"/>
              <a:ext cx="569383" cy="79783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926493" y="4523178"/>
              <a:ext cx="569383" cy="78558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4926493" y="3418827"/>
              <a:ext cx="1489768" cy="111932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3851874" y="5308762"/>
              <a:ext cx="857260" cy="13141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4843906" y="5335648"/>
              <a:ext cx="651970" cy="95938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4476" y="3444617"/>
              <a:ext cx="691785" cy="30517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000763" y="1830193"/>
              <a:ext cx="0" cy="111962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5724476" y="2437036"/>
              <a:ext cx="691785" cy="96851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000763" y="2949816"/>
              <a:ext cx="1415498" cy="46901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416261" y="3418827"/>
              <a:ext cx="811613" cy="56835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6416261" y="3418827"/>
              <a:ext cx="1371420" cy="1496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7765370" y="2627983"/>
              <a:ext cx="969416" cy="94324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416261" y="3405553"/>
              <a:ext cx="892231" cy="17682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633934" y="4168162"/>
              <a:ext cx="100852" cy="10651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7787681" y="3568434"/>
              <a:ext cx="104633" cy="11045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7227874" y="3983496"/>
              <a:ext cx="664440" cy="15534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7765370" y="3568434"/>
              <a:ext cx="868564" cy="5997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H="1" flipV="1">
              <a:off x="6416261" y="3444617"/>
              <a:ext cx="1003714" cy="275330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8205307" y="4168162"/>
              <a:ext cx="428627" cy="218216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8" name="Group 347"/>
          <p:cNvGrpSpPr/>
          <p:nvPr/>
        </p:nvGrpSpPr>
        <p:grpSpPr>
          <a:xfrm>
            <a:off x="4675453" y="3420768"/>
            <a:ext cx="1740001" cy="3045903"/>
            <a:chOff x="4675453" y="3420768"/>
            <a:chExt cx="1740001" cy="3045903"/>
          </a:xfrm>
        </p:grpSpPr>
        <p:cxnSp>
          <p:nvCxnSpPr>
            <p:cNvPr id="286" name="Straight Connector 285"/>
            <p:cNvCxnSpPr/>
            <p:nvPr/>
          </p:nvCxnSpPr>
          <p:spPr>
            <a:xfrm flipV="1">
              <a:off x="4925686" y="3727287"/>
              <a:ext cx="569383" cy="79783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4925686" y="4525119"/>
              <a:ext cx="569383" cy="78558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V="1">
              <a:off x="4925686" y="3420768"/>
              <a:ext cx="1489768" cy="111932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4843099" y="5337589"/>
              <a:ext cx="651970" cy="95938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9" name="Oval 318"/>
            <p:cNvSpPr/>
            <p:nvPr/>
          </p:nvSpPr>
          <p:spPr>
            <a:xfrm>
              <a:off x="4745858" y="436817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5326312" y="355346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5286055" y="5146826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4675453" y="6138918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53497" y="1681464"/>
            <a:ext cx="4746459" cy="5029709"/>
            <a:chOff x="253497" y="1681464"/>
            <a:chExt cx="4746459" cy="502970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409652" y="2743869"/>
              <a:ext cx="649715" cy="76336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1059367" y="2951757"/>
              <a:ext cx="850348" cy="5554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1059367" y="3507233"/>
              <a:ext cx="850348" cy="22005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059367" y="3518275"/>
              <a:ext cx="533508" cy="98410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34896" y="3507233"/>
              <a:ext cx="524471" cy="8890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1909715" y="2951757"/>
              <a:ext cx="789155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1909715" y="3268175"/>
              <a:ext cx="789155" cy="45911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1592875" y="3289437"/>
              <a:ext cx="1105995" cy="121294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1821475" y="3289437"/>
              <a:ext cx="877395" cy="211819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>
              <a:off x="2698870" y="1832134"/>
              <a:ext cx="966758" cy="145730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698870" y="2951757"/>
              <a:ext cx="966758" cy="31641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flipH="1" flipV="1">
              <a:off x="2698870" y="3289437"/>
              <a:ext cx="1494484" cy="40720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 flipV="1">
              <a:off x="2698870" y="3289437"/>
              <a:ext cx="1145759" cy="202126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1059367" y="3525069"/>
              <a:ext cx="0" cy="17458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409652" y="4396234"/>
              <a:ext cx="125244" cy="101139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34896" y="4396234"/>
              <a:ext cx="524471" cy="92685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1469147" y="4525119"/>
              <a:ext cx="123728" cy="17500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V="1">
              <a:off x="534896" y="6275194"/>
              <a:ext cx="934250" cy="276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1469146" y="6275195"/>
              <a:ext cx="1001124" cy="25619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2698870" y="3289437"/>
              <a:ext cx="966758" cy="320882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H="1">
              <a:off x="2698870" y="2951757"/>
              <a:ext cx="2301086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 flipV="1">
              <a:off x="3851067" y="5310703"/>
              <a:ext cx="857260" cy="13141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/>
            <p:cNvSpPr/>
            <p:nvPr/>
          </p:nvSpPr>
          <p:spPr>
            <a:xfrm>
              <a:off x="2471077" y="3024760"/>
              <a:ext cx="477532" cy="4775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3531041" y="27718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3504147" y="168146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032185" y="3535000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3687997" y="51230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454525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3496770" y="633438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1410880" y="433439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664624" y="524552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754227" y="2806368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758378" y="3575555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262956" y="257999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912141" y="33711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63292" y="427741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25349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895490" y="511242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1321143" y="612770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343230" y="6136976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306393" y="6383420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4999956" y="2231357"/>
            <a:ext cx="1415498" cy="1189411"/>
            <a:chOff x="4999956" y="2231357"/>
            <a:chExt cx="1415498" cy="1189411"/>
          </a:xfrm>
        </p:grpSpPr>
        <p:cxnSp>
          <p:nvCxnSpPr>
            <p:cNvPr id="294" name="Straight Connector 293"/>
            <p:cNvCxnSpPr/>
            <p:nvPr/>
          </p:nvCxnSpPr>
          <p:spPr>
            <a:xfrm>
              <a:off x="4999956" y="2951757"/>
              <a:ext cx="1415498" cy="46901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5723669" y="2438977"/>
              <a:ext cx="691785" cy="96851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7" name="Oval 306"/>
            <p:cNvSpPr/>
            <p:nvPr/>
          </p:nvSpPr>
          <p:spPr>
            <a:xfrm>
              <a:off x="5568356" y="223135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560845" y="3446558"/>
            <a:ext cx="854609" cy="3208110"/>
            <a:chOff x="5560845" y="3446558"/>
            <a:chExt cx="854609" cy="3208110"/>
          </a:xfrm>
        </p:grpSpPr>
        <p:cxnSp>
          <p:nvCxnSpPr>
            <p:cNvPr id="291" name="Straight Connector 290"/>
            <p:cNvCxnSpPr/>
            <p:nvPr/>
          </p:nvCxnSpPr>
          <p:spPr>
            <a:xfrm flipH="1">
              <a:off x="5723669" y="3446558"/>
              <a:ext cx="691785" cy="30517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8" name="Oval 317"/>
            <p:cNvSpPr/>
            <p:nvPr/>
          </p:nvSpPr>
          <p:spPr>
            <a:xfrm>
              <a:off x="5560845" y="632691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4163118" y="1693661"/>
            <a:ext cx="996415" cy="1421972"/>
            <a:chOff x="4163118" y="1693661"/>
            <a:chExt cx="996415" cy="1421972"/>
          </a:xfrm>
        </p:grpSpPr>
        <p:cxnSp>
          <p:nvCxnSpPr>
            <p:cNvPr id="284" name="Straight Connector 283"/>
            <p:cNvCxnSpPr/>
            <p:nvPr/>
          </p:nvCxnSpPr>
          <p:spPr>
            <a:xfrm>
              <a:off x="4326188" y="2408218"/>
              <a:ext cx="673768" cy="54353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4999956" y="1832134"/>
              <a:ext cx="0" cy="111962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3" name="Oval 322"/>
            <p:cNvSpPr/>
            <p:nvPr/>
          </p:nvSpPr>
          <p:spPr>
            <a:xfrm>
              <a:off x="4831780" y="2787880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4797533" y="169366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4163118" y="224434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177495" y="2455004"/>
            <a:ext cx="2746035" cy="4059196"/>
            <a:chOff x="6177495" y="2455004"/>
            <a:chExt cx="2746035" cy="4059196"/>
          </a:xfrm>
        </p:grpSpPr>
        <p:cxnSp>
          <p:nvCxnSpPr>
            <p:cNvPr id="295" name="Straight Connector 294"/>
            <p:cNvCxnSpPr/>
            <p:nvPr/>
          </p:nvCxnSpPr>
          <p:spPr>
            <a:xfrm>
              <a:off x="6415454" y="3420768"/>
              <a:ext cx="811613" cy="56835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6415454" y="3420768"/>
              <a:ext cx="1371420" cy="1496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7764563" y="2629924"/>
              <a:ext cx="969416" cy="94324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6415454" y="3407494"/>
              <a:ext cx="892231" cy="17682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8633127" y="4170103"/>
              <a:ext cx="100852" cy="10651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7786874" y="3570375"/>
              <a:ext cx="104633" cy="11045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7227067" y="3985437"/>
              <a:ext cx="664440" cy="15534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7764563" y="3570375"/>
              <a:ext cx="868564" cy="5997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415454" y="3446558"/>
              <a:ext cx="1003714" cy="275330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8204500" y="4170103"/>
              <a:ext cx="428627" cy="218216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6" name="Oval 305"/>
            <p:cNvSpPr/>
            <p:nvPr/>
          </p:nvSpPr>
          <p:spPr>
            <a:xfrm>
              <a:off x="6177495" y="3177160"/>
              <a:ext cx="477532" cy="47753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7586864" y="343342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7065331" y="381961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7727630" y="536271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7144615" y="501560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7266088" y="60403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747039" y="4513043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8595777" y="2455004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8471939" y="398329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8570102" y="50962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8055383" y="618644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02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0"/>
    </mc:Choice>
    <mc:Fallback xmlns="">
      <p:transition xmlns:p14="http://schemas.microsoft.com/office/powerpoint/2010/main" spd="slow" advTm="720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9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2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7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3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6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9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2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54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17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26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4" idx="4"/>
            <a:endCxn id="3" idx="0"/>
          </p:cNvCxnSpPr>
          <p:nvPr/>
        </p:nvCxnSpPr>
        <p:spPr>
          <a:xfrm>
            <a:off x="1240682" y="3124200"/>
            <a:ext cx="0" cy="9144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4"/>
            <a:endCxn id="11" idx="0"/>
          </p:cNvCxnSpPr>
          <p:nvPr/>
        </p:nvCxnSpPr>
        <p:spPr>
          <a:xfrm>
            <a:off x="4742419" y="2369127"/>
            <a:ext cx="0" cy="83127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4"/>
            <a:endCxn id="10" idx="0"/>
          </p:cNvCxnSpPr>
          <p:nvPr/>
        </p:nvCxnSpPr>
        <p:spPr>
          <a:xfrm>
            <a:off x="3167179" y="4572000"/>
            <a:ext cx="0" cy="9906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5"/>
            <a:endCxn id="9" idx="1"/>
          </p:cNvCxnSpPr>
          <p:nvPr/>
        </p:nvCxnSpPr>
        <p:spPr>
          <a:xfrm>
            <a:off x="1537030" y="3001448"/>
            <a:ext cx="1306860" cy="79006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6"/>
            <a:endCxn id="8" idx="2"/>
          </p:cNvCxnSpPr>
          <p:nvPr/>
        </p:nvCxnSpPr>
        <p:spPr>
          <a:xfrm flipV="1">
            <a:off x="1659782" y="2022764"/>
            <a:ext cx="2736273" cy="68233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7"/>
            <a:endCxn id="8" idx="3"/>
          </p:cNvCxnSpPr>
          <p:nvPr/>
        </p:nvCxnSpPr>
        <p:spPr>
          <a:xfrm flipV="1">
            <a:off x="3490468" y="2267679"/>
            <a:ext cx="1007035" cy="15238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2" y="1828800"/>
            <a:ext cx="1371600" cy="1371601"/>
          </a:xfrm>
          <a:prstGeom prst="rect">
            <a:avLst/>
          </a:prstGeom>
          <a:noFill/>
        </p:spPr>
      </p:pic>
      <p:sp>
        <p:nvSpPr>
          <p:cNvPr id="31" name="Folded Corner 30"/>
          <p:cNvSpPr/>
          <p:nvPr/>
        </p:nvSpPr>
        <p:spPr>
          <a:xfrm>
            <a:off x="707281" y="4037149"/>
            <a:ext cx="1219201" cy="611053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4397" y="1489369"/>
            <a:ext cx="1167764" cy="1167765"/>
          </a:xfrm>
          <a:prstGeom prst="rect">
            <a:avLst/>
          </a:prstGeom>
          <a:noFill/>
        </p:spPr>
      </p:pic>
      <p:sp>
        <p:nvSpPr>
          <p:cNvPr id="36" name="Folded Corner 35"/>
          <p:cNvSpPr/>
          <p:nvPr/>
        </p:nvSpPr>
        <p:spPr>
          <a:xfrm>
            <a:off x="4245352" y="3295857"/>
            <a:ext cx="1025838" cy="514143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4831" y="3295858"/>
            <a:ext cx="1630951" cy="1630952"/>
          </a:xfrm>
          <a:prstGeom prst="rect">
            <a:avLst/>
          </a:prstGeom>
          <a:noFill/>
        </p:spPr>
      </p:pic>
      <p:sp>
        <p:nvSpPr>
          <p:cNvPr id="39" name="Folded Corner 38"/>
          <p:cNvSpPr/>
          <p:nvPr/>
        </p:nvSpPr>
        <p:spPr>
          <a:xfrm>
            <a:off x="2574182" y="5569452"/>
            <a:ext cx="1354668" cy="678948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  <a:endParaRPr lang="en-US" sz="32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838200"/>
          </a:xfrm>
        </p:spPr>
        <p:txBody>
          <a:bodyPr/>
          <a:lstStyle/>
          <a:p>
            <a:r>
              <a:rPr lang="en-US" dirty="0" smtClean="0"/>
              <a:t>Mean Field Algorithm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821582" y="4038600"/>
            <a:ext cx="838200" cy="8382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709979" y="5562600"/>
            <a:ext cx="914400" cy="9144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96055" y="3200400"/>
            <a:ext cx="692727" cy="692727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-25000" dirty="0" smtClean="0"/>
              <a:t>3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21582" y="2286000"/>
            <a:ext cx="838200" cy="838200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396055" y="1676400"/>
            <a:ext cx="692727" cy="692727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709979" y="3657600"/>
            <a:ext cx="914400" cy="914400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505">
            <a:off x="3590517" y="2752826"/>
            <a:ext cx="482600" cy="3175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1085">
            <a:off x="2087125" y="3092695"/>
            <a:ext cx="4826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93644">
            <a:off x="2126341" y="1962875"/>
            <a:ext cx="1460500" cy="330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4876800"/>
            <a:ext cx="825500" cy="3175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31" y="3356954"/>
            <a:ext cx="8255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590800"/>
            <a:ext cx="825500" cy="31750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6934200" y="3476188"/>
            <a:ext cx="1828800" cy="1172012"/>
            <a:chOff x="7086600" y="2721114"/>
            <a:chExt cx="1600200" cy="1172012"/>
          </a:xfrm>
        </p:grpSpPr>
        <p:sp>
          <p:nvSpPr>
            <p:cNvPr id="59" name="Left Brace 58"/>
            <p:cNvSpPr/>
            <p:nvPr/>
          </p:nvSpPr>
          <p:spPr>
            <a:xfrm rot="5400000">
              <a:off x="7673686" y="2880013"/>
              <a:ext cx="426027" cy="1600200"/>
            </a:xfrm>
            <a:prstGeom prst="leftBrace">
              <a:avLst/>
            </a:prstGeom>
            <a:ln>
              <a:solidFill>
                <a:srgbClr val="3366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239000" y="2721114"/>
              <a:ext cx="1244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3366FF"/>
                  </a:solidFill>
                  <a:latin typeface="Gill Sans Light"/>
                  <a:cs typeface="Gill Sans Light"/>
                </a:rPr>
                <a:t>Sum over </a:t>
              </a:r>
              <a:br>
                <a:rPr lang="en-US" sz="2000" dirty="0" smtClean="0">
                  <a:solidFill>
                    <a:srgbClr val="3366FF"/>
                  </a:solidFill>
                  <a:latin typeface="Gill Sans Light"/>
                  <a:cs typeface="Gill Sans Light"/>
                </a:rPr>
              </a:br>
              <a:r>
                <a:rPr lang="en-US" sz="2000" dirty="0" smtClean="0">
                  <a:solidFill>
                    <a:srgbClr val="3366FF"/>
                  </a:solidFill>
                  <a:latin typeface="Gill Sans Light"/>
                  <a:cs typeface="Gill Sans Light"/>
                </a:rPr>
                <a:t>Neighbors</a:t>
              </a:r>
            </a:p>
          </p:txBody>
        </p: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228" y="4419600"/>
            <a:ext cx="5422900" cy="1282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728" y="5943600"/>
            <a:ext cx="4648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9" grpId="0" animBg="1"/>
      <p:bldP spid="3" grpId="0" animBg="1"/>
      <p:bldP spid="10" grpId="0" animBg="1"/>
      <p:bldP spid="11" grpId="0" animBg="1"/>
      <p:bldP spid="4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F68C63-42A8-A14E-A1A3-03058416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Presentations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BA67A8C1-8606-3C4E-A7E8-DAC121995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587050"/>
              </p:ext>
            </p:extLst>
          </p:nvPr>
        </p:nvGraphicFramePr>
        <p:xfrm>
          <a:off x="505838" y="1417638"/>
          <a:ext cx="8229600" cy="47107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5058">
                  <a:extLst>
                    <a:ext uri="{9D8B030D-6E8A-4147-A177-3AD203B41FA5}">
                      <a16:colId xmlns="" xmlns:a16="http://schemas.microsoft.com/office/drawing/2014/main" val="3068184294"/>
                    </a:ext>
                  </a:extLst>
                </a:gridCol>
                <a:gridCol w="1665058">
                  <a:extLst>
                    <a:ext uri="{9D8B030D-6E8A-4147-A177-3AD203B41FA5}">
                      <a16:colId xmlns="" xmlns:a16="http://schemas.microsoft.com/office/drawing/2014/main" val="1502469312"/>
                    </a:ext>
                  </a:extLst>
                </a:gridCol>
                <a:gridCol w="2526297">
                  <a:extLst>
                    <a:ext uri="{9D8B030D-6E8A-4147-A177-3AD203B41FA5}">
                      <a16:colId xmlns="" xmlns:a16="http://schemas.microsoft.com/office/drawing/2014/main" val="1994477326"/>
                    </a:ext>
                  </a:extLst>
                </a:gridCol>
                <a:gridCol w="2373187">
                  <a:extLst>
                    <a:ext uri="{9D8B030D-6E8A-4147-A177-3AD203B41FA5}">
                      <a16:colId xmlns="" xmlns:a16="http://schemas.microsoft.com/office/drawing/2014/main" val="2786033379"/>
                    </a:ext>
                  </a:extLst>
                </a:gridCol>
              </a:tblGrid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Last_Name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First_Name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471215897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Akinbule"/>
                        </a:rPr>
                        <a:t>Akinbule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Olatunji"/>
                        </a:rPr>
                        <a:t>Olatunji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akinbule_ola"/>
                        </a:rPr>
                        <a:t>akinbule_ola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6:00 - 6:12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075097185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Alshamrani"/>
                        </a:rPr>
                        <a:t>Alshamrani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Amirah"/>
                        </a:rPr>
                        <a:t>Amirah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amirah_shumrani"/>
                        </a:rPr>
                        <a:t>amirah_shumrani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6:12 - 6:24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34324322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Han"/>
                        </a:rPr>
                        <a:t>Han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Xiao"/>
                        </a:rPr>
                        <a:t>Xiao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hanxiao"/>
                        </a:rPr>
                        <a:t>hanxiao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6:24 - 6:36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349906241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He"/>
                        </a:rPr>
                        <a:t>He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Yanjie"/>
                        </a:rPr>
                        <a:t>Yanjie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heyanjie"/>
                        </a:rPr>
                        <a:t>heyanjie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6:36 - 6:48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711429784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Pei"/>
                        </a:rPr>
                        <a:t>Pei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Lihua"/>
                        </a:rPr>
                        <a:t>Lihua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lihuapei"/>
                        </a:rPr>
                        <a:t>lihuapei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6:48 - 7:00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665132083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Ren"/>
                        </a:rPr>
                        <a:t>Ren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Zhijie"/>
                        </a:rPr>
                        <a:t>Zhijie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zren88"/>
                        </a:rPr>
                        <a:t>zren88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7:00 - 7:12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41687577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Stumpf"/>
                        </a:rPr>
                        <a:t>Stumpf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Jonathan"/>
                        </a:rPr>
                        <a:t>Jonathan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jcstumpf"/>
                        </a:rPr>
                        <a:t>jcstumpf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7:12 - 7:24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99020706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Tarar"/>
                        </a:rPr>
                        <a:t>Tarar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Sadiqa"/>
                        </a:rPr>
                        <a:t>Sadiqa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sadiqatarar"/>
                        </a:rPr>
                        <a:t>sadiqatarar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7:24 - 7:36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782224614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Tu"/>
                        </a:rPr>
                        <a:t>Tu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Ping"/>
                        </a:rPr>
                        <a:t>Ping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ptu16"/>
                        </a:rPr>
                        <a:t>ptu16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7:36 - 7:48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53350049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Turano"/>
                        </a:rPr>
                        <a:t>Turano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Madison"/>
                        </a:rPr>
                        <a:t>Madison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madly9"/>
                        </a:rPr>
                        <a:t>madly9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7:48 - 8:00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61767662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Wang"/>
                        </a:rPr>
                        <a:t>Wang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Peiyu"/>
                        </a:rPr>
                        <a:t>Peiyu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oliviawpy"/>
                        </a:rPr>
                        <a:t>oliviawpy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8:00 - 8:12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267481012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Warndorf"/>
                        </a:rPr>
                        <a:t>Warndorf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Maddie"/>
                        </a:rPr>
                        <a:t>Maddie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mwarndorf65"/>
                        </a:rPr>
                        <a:t>mwarndorf65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8:12 - 8:24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732733602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Yu"/>
                        </a:rPr>
                        <a:t>Yu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Haotian"/>
                        </a:rPr>
                        <a:t>Haotian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yuxx6789"/>
                        </a:rPr>
                        <a:t>yuxx6789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8:24 - 8:36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72593482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Zhao"/>
                        </a:rPr>
                        <a:t>Zhao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Lujin"/>
                        </a:rPr>
                        <a:t>Lujin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lujin"/>
                        </a:rPr>
                        <a:t>lujin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8:36 - 8:48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868704798"/>
                  </a:ext>
                </a:extLst>
              </a:tr>
              <a:tr h="29442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Zhu"/>
                        </a:rPr>
                        <a:t>Zhu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Ziqiu"/>
                        </a:rPr>
                        <a:t>Ziqiu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  <a:hlinkClick r:id="rId2" tooltip="zzhu158"/>
                        </a:rPr>
                        <a:t>zzhu158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8:48 - 9:00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990798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361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6595276" y="2971800"/>
            <a:ext cx="79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Profile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3276600"/>
            <a:ext cx="5588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1" name="Straight Connector 140"/>
          <p:cNvCxnSpPr>
            <a:stCxn id="119" idx="3"/>
            <a:endCxn id="140" idx="1"/>
          </p:cNvCxnSpPr>
          <p:nvPr/>
        </p:nvCxnSpPr>
        <p:spPr>
          <a:xfrm flipV="1">
            <a:off x="5930900" y="3657600"/>
            <a:ext cx="77470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Snip Same Side Corner Rectangle 154"/>
          <p:cNvSpPr/>
          <p:nvPr/>
        </p:nvSpPr>
        <p:spPr bwMode="auto">
          <a:xfrm rot="16200000">
            <a:off x="6096000" y="2743200"/>
            <a:ext cx="1295400" cy="1905000"/>
          </a:xfrm>
          <a:prstGeom prst="snip2SameRect">
            <a:avLst>
              <a:gd name="adj1" fmla="val 31161"/>
              <a:gd name="adj2" fmla="val 0"/>
            </a:avLst>
          </a:prstGeom>
          <a:solidFill>
            <a:srgbClr val="FFFFFF">
              <a:alpha val="8000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 smtClean="0">
              <a:solidFill>
                <a:prstClr val="black"/>
              </a:solidFill>
              <a:latin typeface="Tahoma" pitchFamily="-6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Label Propagation </a:t>
            </a:r>
            <a:br>
              <a:rPr lang="en-US" dirty="0" smtClean="0"/>
            </a:br>
            <a:r>
              <a:rPr lang="en-US" dirty="0" smtClean="0"/>
              <a:t>(Structured Prediction)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399"/>
            <a:ext cx="4648200" cy="45720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Social Arithmetic: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Recurrence Algorithm: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smtClean="0"/>
              <a:t>iterate until convergence</a:t>
            </a:r>
          </a:p>
        </p:txBody>
      </p:sp>
      <p:cxnSp>
        <p:nvCxnSpPr>
          <p:cNvPr id="81" name="Straight Connector 80"/>
          <p:cNvCxnSpPr>
            <a:stCxn id="119" idx="2"/>
            <a:endCxn id="120" idx="1"/>
          </p:cNvCxnSpPr>
          <p:nvPr/>
        </p:nvCxnSpPr>
        <p:spPr>
          <a:xfrm>
            <a:off x="5670550" y="4022090"/>
            <a:ext cx="1035050" cy="13387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21" idx="1"/>
            <a:endCxn id="119" idx="0"/>
          </p:cNvCxnSpPr>
          <p:nvPr/>
        </p:nvCxnSpPr>
        <p:spPr>
          <a:xfrm flipH="1">
            <a:off x="5670550" y="2116604"/>
            <a:ext cx="1035050" cy="11765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9" name="Picture 118" descr="gonzalez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3293111"/>
            <a:ext cx="520700" cy="72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0" name="Picture 119" descr="guestrin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5006623"/>
            <a:ext cx="527184" cy="70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 descr="hong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752600"/>
            <a:ext cx="539939" cy="728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3" name="TextBox 132"/>
          <p:cNvSpPr txBox="1"/>
          <p:nvPr/>
        </p:nvSpPr>
        <p:spPr>
          <a:xfrm>
            <a:off x="6512441" y="1383268"/>
            <a:ext cx="95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Sue Ann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627624" y="4625623"/>
            <a:ext cx="76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Carlos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4961886" y="3449593"/>
            <a:ext cx="65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Dave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295400" y="2438400"/>
            <a:ext cx="3188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50% What I list on my profile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40% Sue Ann Likes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10% Carlos Like</a:t>
            </a:r>
            <a:endParaRPr lang="en-US" sz="2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155"/>
          <p:cNvGrpSpPr/>
          <p:nvPr/>
        </p:nvGrpSpPr>
        <p:grpSpPr>
          <a:xfrm>
            <a:off x="5817137" y="1905000"/>
            <a:ext cx="786326" cy="3581400"/>
            <a:chOff x="5817137" y="1905000"/>
            <a:chExt cx="786326" cy="3581400"/>
          </a:xfrm>
        </p:grpSpPr>
        <p:sp>
          <p:nvSpPr>
            <p:cNvPr id="131" name="TextBox 130"/>
            <p:cNvSpPr txBox="1"/>
            <p:nvPr/>
          </p:nvSpPr>
          <p:spPr>
            <a:xfrm>
              <a:off x="5893337" y="1905000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4</a:t>
              </a: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0%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817137" y="5117068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10%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019800" y="3276600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5</a:t>
              </a: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0%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157"/>
          <p:cNvGrpSpPr/>
          <p:nvPr/>
        </p:nvGrpSpPr>
        <p:grpSpPr>
          <a:xfrm>
            <a:off x="7315200" y="1752600"/>
            <a:ext cx="1676400" cy="3900354"/>
            <a:chOff x="7315200" y="1752600"/>
            <a:chExt cx="1676400" cy="3900354"/>
          </a:xfrm>
        </p:grpSpPr>
        <p:sp>
          <p:nvSpPr>
            <p:cNvPr id="125" name="TextBox 124"/>
            <p:cNvSpPr txBox="1"/>
            <p:nvPr/>
          </p:nvSpPr>
          <p:spPr>
            <a:xfrm>
              <a:off x="7391400" y="1752600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80% Cameras</a:t>
              </a: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2</a:t>
              </a: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0% Biking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391400" y="5006623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30% Cameras</a:t>
              </a: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7</a:t>
              </a: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0% Biking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315200" y="3316069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50% Cameras</a:t>
              </a: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50% Biking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685800" y="3437930"/>
            <a:ext cx="78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 Like:</a:t>
            </a:r>
            <a:endParaRPr lang="en-US" sz="2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cxnSp>
        <p:nvCxnSpPr>
          <p:cNvPr id="146" name="Straight Connector 145"/>
          <p:cNvCxnSpPr/>
          <p:nvPr/>
        </p:nvCxnSpPr>
        <p:spPr bwMode="auto">
          <a:xfrm>
            <a:off x="990600" y="3440906"/>
            <a:ext cx="32004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008099" y="2917686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+</a:t>
            </a:r>
            <a:endParaRPr lang="en-US" sz="3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295400" y="343793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6</a:t>
            </a:r>
            <a:r>
              <a:rPr lang="en-US" sz="20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0% Cameras, 40% Biking</a:t>
            </a:r>
            <a:endParaRPr lang="en-US" sz="20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50" name="Object 1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619586"/>
              </p:ext>
            </p:extLst>
          </p:nvPr>
        </p:nvGraphicFramePr>
        <p:xfrm>
          <a:off x="712451" y="4876800"/>
          <a:ext cx="37607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7" imgW="1928880" imgH="383760" progId="Equation.3">
                  <p:embed/>
                </p:oleObj>
              </mc:Choice>
              <mc:Fallback>
                <p:oleObj name="Equation" r:id="rId7" imgW="192888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51" y="4876800"/>
                        <a:ext cx="3760788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Rectangle 150"/>
          <p:cNvSpPr/>
          <p:nvPr/>
        </p:nvSpPr>
        <p:spPr bwMode="auto">
          <a:xfrm>
            <a:off x="133415" y="4114800"/>
            <a:ext cx="4800600" cy="2362200"/>
          </a:xfrm>
          <a:prstGeom prst="rect">
            <a:avLst/>
          </a:prstGeom>
          <a:solidFill>
            <a:srgbClr val="FFFFFF">
              <a:alpha val="8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 smtClean="0">
              <a:solidFill>
                <a:prstClr val="black"/>
              </a:solidFill>
              <a:latin typeface="Tahoma" pitchFamily="-64" charset="0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 bwMode="auto">
          <a:xfrm flipV="1">
            <a:off x="62867" y="1600200"/>
            <a:ext cx="4800600" cy="2282497"/>
          </a:xfrm>
          <a:prstGeom prst="rect">
            <a:avLst/>
          </a:prstGeom>
          <a:solidFill>
            <a:srgbClr val="FFFFFF">
              <a:alpha val="8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 smtClean="0">
              <a:solidFill>
                <a:prstClr val="black"/>
              </a:solidFill>
              <a:latin typeface="Tahoma" pitchFamily="-6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3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1" grpId="0" animBg="1"/>
      <p:bldP spid="1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1881820" y="2470874"/>
            <a:ext cx="5305340" cy="2659932"/>
            <a:chOff x="1881820" y="2470874"/>
            <a:chExt cx="5305340" cy="2659932"/>
          </a:xfrm>
        </p:grpSpPr>
        <p:cxnSp>
          <p:nvCxnSpPr>
            <p:cNvPr id="28" name="Straight Connector 27"/>
            <p:cNvCxnSpPr>
              <a:stCxn id="9" idx="3"/>
              <a:endCxn id="25" idx="1"/>
            </p:cNvCxnSpPr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9" idx="1"/>
            </p:cNvCxnSpPr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7" idx="3"/>
              <a:endCxn id="24" idx="1"/>
            </p:cNvCxnSpPr>
            <p:nvPr/>
          </p:nvCxnSpPr>
          <p:spPr>
            <a:xfrm flipV="1">
              <a:off x="1881820" y="2599602"/>
              <a:ext cx="5305340" cy="8025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45" name="Straight Connector 44"/>
            <p:cNvCxnSpPr>
              <a:stCxn id="12" idx="3"/>
              <a:endCxn id="24" idx="1"/>
            </p:cNvCxnSpPr>
            <p:nvPr/>
          </p:nvCxnSpPr>
          <p:spPr>
            <a:xfrm flipV="1">
              <a:off x="1897012" y="2599602"/>
              <a:ext cx="5290148" cy="26251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2" idx="3"/>
              <a:endCxn id="25" idx="1"/>
            </p:cNvCxnSpPr>
            <p:nvPr/>
          </p:nvCxnSpPr>
          <p:spPr>
            <a:xfrm flipV="1">
              <a:off x="1897012" y="5130806"/>
              <a:ext cx="5290148" cy="939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4" idx="3"/>
              <a:endCxn id="26" idx="1"/>
            </p:cNvCxnSpPr>
            <p:nvPr/>
          </p:nvCxnSpPr>
          <p:spPr>
            <a:xfrm>
              <a:off x="1893407" y="4311731"/>
              <a:ext cx="5293753" cy="16232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4" idx="3"/>
              <a:endCxn id="23" idx="1"/>
            </p:cNvCxnSpPr>
            <p:nvPr/>
          </p:nvCxnSpPr>
          <p:spPr>
            <a:xfrm flipV="1">
              <a:off x="1893407" y="4250057"/>
              <a:ext cx="5293753" cy="616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754316" y="2456232"/>
            <a:ext cx="4236578" cy="3240809"/>
            <a:chOff x="2754316" y="2456232"/>
            <a:chExt cx="4236578" cy="3240809"/>
          </a:xfrm>
        </p:grpSpPr>
        <p:grpSp>
          <p:nvGrpSpPr>
            <p:cNvPr id="145" name="Group 144"/>
            <p:cNvGrpSpPr/>
            <p:nvPr/>
          </p:nvGrpSpPr>
          <p:grpSpPr>
            <a:xfrm>
              <a:off x="2765806" y="2456232"/>
              <a:ext cx="3241293" cy="896568"/>
              <a:chOff x="2765806" y="2456232"/>
              <a:chExt cx="3241293" cy="896568"/>
            </a:xfrm>
          </p:grpSpPr>
          <p:grpSp>
            <p:nvGrpSpPr>
              <p:cNvPr id="75" name="Group 74"/>
              <p:cNvGrpSpPr/>
              <p:nvPr/>
            </p:nvGrpSpPr>
            <p:grpSpPr>
              <a:xfrm rot="661342">
                <a:off x="2765806" y="2456232"/>
                <a:ext cx="1143000" cy="207536"/>
                <a:chOff x="2667000" y="2144132"/>
                <a:chExt cx="1143000" cy="207536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2" name="5-Point Star 71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544849">
                <a:off x="2830957" y="2803368"/>
                <a:ext cx="675268" cy="207536"/>
                <a:chOff x="2667000" y="2144132"/>
                <a:chExt cx="675268" cy="207536"/>
              </a:xfrm>
            </p:grpSpPr>
            <p:sp>
              <p:nvSpPr>
                <p:cNvPr id="77" name="5-Point Star 7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8" name="5-Point Star 7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9" name="5-Point Star 78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 rot="21054667">
                <a:off x="5097965" y="2579089"/>
                <a:ext cx="909134" cy="207536"/>
                <a:chOff x="2667000" y="2144132"/>
                <a:chExt cx="909134" cy="207536"/>
              </a:xfrm>
            </p:grpSpPr>
            <p:sp>
              <p:nvSpPr>
                <p:cNvPr id="83" name="5-Point Star 8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4" name="5-Point Star 8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5" name="5-Point Star 8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6" name="5-Point Star 85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19600" y="3145264"/>
                <a:ext cx="675268" cy="207536"/>
                <a:chOff x="3134732" y="2144132"/>
                <a:chExt cx="675268" cy="207536"/>
              </a:xfrm>
            </p:grpSpPr>
            <p:sp>
              <p:nvSpPr>
                <p:cNvPr id="91" name="5-Point Star 90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92" name="5-Point Star 91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93" name="5-Point Star 92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54316" y="3831064"/>
              <a:ext cx="4236578" cy="1865977"/>
              <a:chOff x="2754316" y="3831064"/>
              <a:chExt cx="4236578" cy="1865977"/>
            </a:xfrm>
          </p:grpSpPr>
          <p:grpSp>
            <p:nvGrpSpPr>
              <p:cNvPr id="106" name="Group 105"/>
              <p:cNvGrpSpPr/>
              <p:nvPr/>
            </p:nvGrpSpPr>
            <p:grpSpPr>
              <a:xfrm rot="19966592">
                <a:off x="3878975" y="3831064"/>
                <a:ext cx="441402" cy="207536"/>
                <a:chOff x="2667000" y="2144132"/>
                <a:chExt cx="441402" cy="207536"/>
              </a:xfrm>
            </p:grpSpPr>
            <p:sp>
              <p:nvSpPr>
                <p:cNvPr id="107" name="5-Point Star 10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8" name="5-Point Star 10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 rot="1004958">
                <a:off x="6315626" y="5489505"/>
                <a:ext cx="675268" cy="207536"/>
                <a:chOff x="2667000" y="2144132"/>
                <a:chExt cx="675268" cy="207536"/>
              </a:xfrm>
            </p:grpSpPr>
            <p:sp>
              <p:nvSpPr>
                <p:cNvPr id="113" name="5-Point Star 11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4" name="5-Point Star 11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" name="5-Point Star 11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754316" y="4953874"/>
                <a:ext cx="441402" cy="207536"/>
                <a:chOff x="2667000" y="2144132"/>
                <a:chExt cx="441402" cy="207536"/>
              </a:xfrm>
            </p:grpSpPr>
            <p:sp>
              <p:nvSpPr>
                <p:cNvPr id="119" name="5-Point Star 118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0" name="5-Point Star 119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3" name="5-Point Star 122"/>
              <p:cNvSpPr/>
              <p:nvPr/>
            </p:nvSpPr>
            <p:spPr>
              <a:xfrm rot="20449853">
                <a:off x="5057872" y="4717144"/>
                <a:ext cx="207536" cy="207536"/>
              </a:xfrm>
              <a:prstGeom prst="star5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1036911">
                <a:off x="3955869" y="5374387"/>
                <a:ext cx="909134" cy="207536"/>
                <a:chOff x="2667000" y="2144132"/>
                <a:chExt cx="909134" cy="207536"/>
              </a:xfrm>
            </p:grpSpPr>
            <p:sp>
              <p:nvSpPr>
                <p:cNvPr id="126" name="5-Point Star 125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7" name="5-Point Star 126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8" name="5-Point Star 127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9" name="5-Point Star 128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562600" y="3983464"/>
                <a:ext cx="1143000" cy="207536"/>
                <a:chOff x="2667000" y="2144132"/>
                <a:chExt cx="1143000" cy="207536"/>
              </a:xfrm>
            </p:grpSpPr>
            <p:sp>
              <p:nvSpPr>
                <p:cNvPr id="131" name="5-Point Star 130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2" name="5-Point Star 131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3" name="5-Point Star 132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4" name="5-Point Star 133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5" name="5-Point Star 134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3581400" y="1414700"/>
            <a:ext cx="20915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79646">
                    <a:lumMod val="50000"/>
                  </a:srgbClr>
                </a:solidFill>
              </a:rPr>
              <a:t>Ratings</a:t>
            </a:r>
            <a:endParaRPr lang="en-US" dirty="0">
              <a:solidFill>
                <a:srgbClr val="F79646">
                  <a:lumMod val="50000"/>
                </a:srgbClr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828800" y="2076360"/>
            <a:ext cx="5638800" cy="440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7010400" y="1371600"/>
            <a:ext cx="1219200" cy="4953000"/>
            <a:chOff x="7010400" y="1371600"/>
            <a:chExt cx="1219200" cy="495300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70104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Items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037075"/>
              <a:ext cx="871721" cy="755782"/>
            </a:xfrm>
            <a:prstGeom prst="rect">
              <a:avLst/>
            </a:prstGeom>
          </p:spPr>
        </p:pic>
        <p:pic>
          <p:nvPicPr>
            <p:cNvPr id="23" name="Picture 22" descr="LS018321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945257"/>
              <a:ext cx="714222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2154664"/>
              <a:ext cx="883781" cy="8898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4783457"/>
              <a:ext cx="1041526" cy="6946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5545457"/>
              <a:ext cx="1042440" cy="779143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1905000" y="2438400"/>
            <a:ext cx="5293753" cy="2659932"/>
            <a:chOff x="1893407" y="2470874"/>
            <a:chExt cx="5293753" cy="2659932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881820" y="3402118"/>
            <a:ext cx="5305340" cy="2737990"/>
            <a:chOff x="1881820" y="3402118"/>
            <a:chExt cx="5305340" cy="2737990"/>
          </a:xfrm>
        </p:grpSpPr>
        <p:cxnSp>
          <p:nvCxnSpPr>
            <p:cNvPr id="161" name="Straight Connector 160"/>
            <p:cNvCxnSpPr>
              <a:stCxn id="12" idx="3"/>
            </p:cNvCxnSpPr>
            <p:nvPr/>
          </p:nvCxnSpPr>
          <p:spPr>
            <a:xfrm flipV="1">
              <a:off x="1897012" y="5098332"/>
              <a:ext cx="5290148" cy="126444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178" name="Straight Connector 177"/>
            <p:cNvCxnSpPr>
              <a:endCxn id="24" idx="1"/>
            </p:cNvCxnSpPr>
            <p:nvPr/>
          </p:nvCxnSpPr>
          <p:spPr>
            <a:xfrm flipV="1">
              <a:off x="1905000" y="2599602"/>
              <a:ext cx="5282160" cy="815364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2" idx="3"/>
            </p:cNvCxnSpPr>
            <p:nvPr/>
          </p:nvCxnSpPr>
          <p:spPr>
            <a:xfrm flipV="1">
              <a:off x="1897012" y="2636981"/>
              <a:ext cx="5290148" cy="2587795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ectangle 187"/>
          <p:cNvSpPr/>
          <p:nvPr/>
        </p:nvSpPr>
        <p:spPr>
          <a:xfrm>
            <a:off x="6858000" y="2057400"/>
            <a:ext cx="1524000" cy="987140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9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5400" i="1" dirty="0" smtClean="0"/>
              <a:t>Recommending Products</a:t>
            </a:r>
            <a:endParaRPr lang="en-US" sz="5400" i="1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914400" y="1371600"/>
            <a:ext cx="1371600" cy="5086440"/>
            <a:chOff x="914400" y="1371600"/>
            <a:chExt cx="1371600" cy="50864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2133600"/>
              <a:ext cx="548640" cy="674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8372" y="4856277"/>
              <a:ext cx="548640" cy="7369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3996087"/>
              <a:ext cx="548640" cy="63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5822176"/>
              <a:ext cx="548640" cy="635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3180" y="3037050"/>
              <a:ext cx="548640" cy="730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8" name="Content Placeholder 2"/>
            <p:cNvSpPr txBox="1">
              <a:spLocks/>
            </p:cNvSpPr>
            <p:nvPr/>
          </p:nvSpPr>
          <p:spPr bwMode="auto">
            <a:xfrm>
              <a:off x="914400" y="1371600"/>
              <a:ext cx="13716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prstClr val="black"/>
                  </a:solidFill>
                </a:rPr>
                <a:t>Users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8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56" grpId="0" animBg="1"/>
      <p:bldP spid="18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/>
              <a:t>Recommending Products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406"/>
            <a:ext cx="8229600" cy="120236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Low-Rank Matrix Factorization: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grpSp>
        <p:nvGrpSpPr>
          <p:cNvPr id="5" name="Group 177"/>
          <p:cNvGrpSpPr/>
          <p:nvPr/>
        </p:nvGrpSpPr>
        <p:grpSpPr>
          <a:xfrm>
            <a:off x="5591121" y="1905000"/>
            <a:ext cx="3360289" cy="2771000"/>
            <a:chOff x="4977705" y="4343400"/>
            <a:chExt cx="2910721" cy="2281535"/>
          </a:xfrm>
        </p:grpSpPr>
        <p:grpSp>
          <p:nvGrpSpPr>
            <p:cNvPr id="6" name="Group 39"/>
            <p:cNvGrpSpPr/>
            <p:nvPr/>
          </p:nvGrpSpPr>
          <p:grpSpPr>
            <a:xfrm>
              <a:off x="5369290" y="4343400"/>
              <a:ext cx="2242202" cy="2281535"/>
              <a:chOff x="838200" y="3890665"/>
              <a:chExt cx="2242202" cy="2281535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914400" y="48050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362200" y="43478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2362200" y="52622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2200" y="60198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914400" y="57150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4" name="Straight Connector 13"/>
              <p:cNvCxnSpPr>
                <a:stCxn id="9" idx="3"/>
                <a:endCxn id="10" idx="1"/>
              </p:cNvCxnSpPr>
              <p:nvPr/>
            </p:nvCxnSpPr>
            <p:spPr bwMode="auto">
              <a:xfrm flipV="1">
                <a:off x="1447800" y="44240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>
                <a:stCxn id="9" idx="3"/>
                <a:endCxn id="11" idx="1"/>
              </p:cNvCxnSpPr>
              <p:nvPr/>
            </p:nvCxnSpPr>
            <p:spPr bwMode="auto">
              <a:xfrm>
                <a:off x="1447800" y="48812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>
                <a:stCxn id="13" idx="3"/>
                <a:endCxn id="12" idx="1"/>
              </p:cNvCxnSpPr>
              <p:nvPr/>
            </p:nvCxnSpPr>
            <p:spPr bwMode="auto">
              <a:xfrm>
                <a:off x="1447800" y="5791200"/>
                <a:ext cx="914400" cy="3048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>
                <a:stCxn id="13" idx="3"/>
                <a:endCxn id="11" idx="1"/>
              </p:cNvCxnSpPr>
              <p:nvPr/>
            </p:nvCxnSpPr>
            <p:spPr bwMode="auto">
              <a:xfrm flipV="1">
                <a:off x="1447800" y="5338465"/>
                <a:ext cx="914400" cy="452735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1676400" y="41192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13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52600" y="46526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14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600200" y="51054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24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52600" y="55626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25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38200" y="43434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f(1)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38200" y="52578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f(2)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14600" y="38906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f(3)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514600" y="48050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f(4)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14600" y="55626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f(5)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rot="16200000">
              <a:off x="4430959" y="5523258"/>
              <a:ext cx="1413412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User Factors (U)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6963341" y="5470778"/>
              <a:ext cx="1530250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Movie Factors (M)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grpSp>
        <p:nvGrpSpPr>
          <p:cNvPr id="27" name="Group 7"/>
          <p:cNvGrpSpPr/>
          <p:nvPr/>
        </p:nvGrpSpPr>
        <p:grpSpPr>
          <a:xfrm>
            <a:off x="381000" y="2403430"/>
            <a:ext cx="4972111" cy="1924110"/>
            <a:chOff x="666689" y="4648200"/>
            <a:chExt cx="4972111" cy="1924110"/>
          </a:xfrm>
        </p:grpSpPr>
        <p:sp>
          <p:nvSpPr>
            <p:cNvPr id="28" name="Cube 27"/>
            <p:cNvSpPr/>
            <p:nvPr/>
          </p:nvSpPr>
          <p:spPr bwMode="auto">
            <a:xfrm>
              <a:off x="1123889" y="4648200"/>
              <a:ext cx="1619311" cy="1505521"/>
            </a:xfrm>
            <a:prstGeom prst="cube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3200" dirty="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447644" y="4965903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rPr>
                <a:t>Users</a:t>
              </a:r>
              <a:endParaRPr lang="en-US" sz="2000" dirty="0">
                <a:solidFill>
                  <a:srgbClr val="000000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23889" y="5674009"/>
              <a:ext cx="1619311" cy="63448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458254" y="4648201"/>
              <a:ext cx="56989" cy="150552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grpSp>
          <p:nvGrpSpPr>
            <p:cNvPr id="33" name="Group 181"/>
            <p:cNvGrpSpPr/>
            <p:nvPr/>
          </p:nvGrpSpPr>
          <p:grpSpPr>
            <a:xfrm>
              <a:off x="4019489" y="4648200"/>
              <a:ext cx="1619311" cy="400110"/>
              <a:chOff x="762000" y="6194657"/>
              <a:chExt cx="1619311" cy="40011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762000" y="6243901"/>
                <a:ext cx="1619311" cy="3317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4" name="Rectangle 33"/>
            <p:cNvSpPr/>
            <p:nvPr/>
          </p:nvSpPr>
          <p:spPr bwMode="auto">
            <a:xfrm>
              <a:off x="686585" y="5674008"/>
              <a:ext cx="366792" cy="5698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3889" y="4899257"/>
              <a:ext cx="13231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ＭＳ Ｐゴシック" pitchFamily="-111" charset="-128"/>
                  <a:cs typeface="Gill Sans Light"/>
                </a:rPr>
                <a:t>Netflix</a:t>
              </a:r>
            </a:p>
          </p:txBody>
        </p:sp>
        <p:grpSp>
          <p:nvGrpSpPr>
            <p:cNvPr id="36" name="Group 182"/>
            <p:cNvGrpSpPr/>
            <p:nvPr/>
          </p:nvGrpSpPr>
          <p:grpSpPr>
            <a:xfrm>
              <a:off x="3314578" y="4724400"/>
              <a:ext cx="400110" cy="1488981"/>
              <a:chOff x="2952689" y="4724400"/>
              <a:chExt cx="400110" cy="1488981"/>
            </a:xfrm>
          </p:grpSpPr>
          <p:sp>
            <p:nvSpPr>
              <p:cNvPr id="43" name="Rectangle 42"/>
              <p:cNvSpPr/>
              <p:nvPr/>
            </p:nvSpPr>
            <p:spPr bwMode="auto">
              <a:xfrm rot="16200000">
                <a:off x="2409845" y="5286355"/>
                <a:ext cx="1488981" cy="36507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2733644" y="5032387"/>
                <a:ext cx="838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Users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972585" y="5740492"/>
                <a:ext cx="366792" cy="56989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724089" y="4911804"/>
              <a:ext cx="53181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66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≈</a:t>
              </a:r>
              <a:endParaRPr lang="en-US" sz="66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14689" y="48006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x</a:t>
              </a:r>
              <a:endParaRPr lang="en-US" sz="20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grpSp>
          <p:nvGrpSpPr>
            <p:cNvPr id="39" name="Group 185"/>
            <p:cNvGrpSpPr/>
            <p:nvPr/>
          </p:nvGrpSpPr>
          <p:grpSpPr>
            <a:xfrm>
              <a:off x="1314354" y="6172200"/>
              <a:ext cx="1189619" cy="400110"/>
              <a:chOff x="952465" y="6194657"/>
              <a:chExt cx="1189619" cy="40011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3429000" y="3241630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</a:t>
            </a:r>
            <a:r>
              <a:rPr lang="en-US" b="1" i="1" dirty="0" err="1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i</a:t>
            </a:r>
            <a:r>
              <a:rPr lang="en-US" b="1" i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57525" y="2703765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f(j)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511" y="4812268"/>
            <a:ext cx="8357806" cy="1512332"/>
            <a:chOff x="325511" y="4812268"/>
            <a:chExt cx="8357806" cy="1512332"/>
          </a:xfrm>
        </p:grpSpPr>
        <p:sp>
          <p:nvSpPr>
            <p:cNvPr id="52" name="TextBox 51"/>
            <p:cNvSpPr txBox="1"/>
            <p:nvPr/>
          </p:nvSpPr>
          <p:spPr bwMode="auto">
            <a:xfrm>
              <a:off x="325511" y="4812268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Iterate: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117" y="5337744"/>
              <a:ext cx="8077200" cy="986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110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 smtClean="0">
                <a:latin typeface="Helvetica Neue Light"/>
                <a:cs typeface="Helvetica Neue Light"/>
              </a:rPr>
              <a:t>Finding Communities</a:t>
            </a:r>
            <a:endParaRPr lang="en-US" sz="4400" i="1" dirty="0">
              <a:latin typeface="Helvetica Neue Light"/>
              <a:cs typeface="Helvetica Neue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20"/>
            <a:ext cx="8229600" cy="4221162"/>
          </a:xfrm>
        </p:spPr>
        <p:txBody>
          <a:bodyPr/>
          <a:lstStyle/>
          <a:p>
            <a:r>
              <a:rPr lang="en-US" dirty="0" smtClean="0">
                <a:latin typeface="Helvetica Neue Light"/>
                <a:cs typeface="Helvetica Neue Light"/>
              </a:rPr>
              <a:t>Count triangles passing through each vertex:</a:t>
            </a:r>
          </a:p>
          <a:p>
            <a:r>
              <a:rPr lang="en-US" dirty="0">
                <a:latin typeface="Helvetica Neue Light"/>
                <a:cs typeface="Helvetica Neue Light"/>
              </a:rPr>
              <a:t/>
            </a:r>
            <a:br>
              <a:rPr lang="en-US" dirty="0">
                <a:latin typeface="Helvetica Neue Light"/>
                <a:cs typeface="Helvetica Neue Light"/>
              </a:rPr>
            </a:br>
            <a:endParaRPr lang="en-US" dirty="0" smtClean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dirty="0" smtClean="0">
                <a:latin typeface="Helvetica Neue Light"/>
                <a:cs typeface="Helvetica Neue Light"/>
              </a:rPr>
              <a:t>Measure “cohesiveness” of local community</a:t>
            </a:r>
            <a:endParaRPr lang="en-US" dirty="0">
              <a:latin typeface="Helvetica Neue Light"/>
              <a:cs typeface="Helvetica Neue Light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2931180" y="2281849"/>
            <a:ext cx="1181932" cy="1409702"/>
            <a:chOff x="1676400" y="3810000"/>
            <a:chExt cx="1181932" cy="1409702"/>
          </a:xfrm>
        </p:grpSpPr>
        <p:sp>
          <p:nvSpPr>
            <p:cNvPr id="108" name="Isosceles Triangle 107"/>
            <p:cNvSpPr/>
            <p:nvPr/>
          </p:nvSpPr>
          <p:spPr>
            <a:xfrm rot="5400000">
              <a:off x="1562515" y="3923885"/>
              <a:ext cx="1409702" cy="1181932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905000" y="4309511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24985" y="2286821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049294" y="4552890"/>
              <a:ext cx="327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1795" y="2285638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3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181747" y="2996218"/>
            <a:ext cx="2404071" cy="713918"/>
            <a:chOff x="2133009" y="4437454"/>
            <a:chExt cx="2404071" cy="713918"/>
          </a:xfrm>
        </p:grpSpPr>
        <p:sp>
          <p:nvSpPr>
            <p:cNvPr id="117" name="Isosceles Triangle 116"/>
            <p:cNvSpPr/>
            <p:nvPr/>
          </p:nvSpPr>
          <p:spPr>
            <a:xfrm rot="10800000">
              <a:off x="2133009" y="4437454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119812" y="4552890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4</a:t>
              </a:r>
              <a:endParaRPr lang="en-US" sz="2000" dirty="0" smtClean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819400" y="2172520"/>
            <a:ext cx="3805056" cy="1656887"/>
            <a:chOff x="766944" y="2754364"/>
            <a:chExt cx="3805056" cy="1656887"/>
          </a:xfrm>
        </p:grpSpPr>
        <p:sp>
          <p:nvSpPr>
            <p:cNvPr id="120" name="Isosceles Triangle 119"/>
            <p:cNvSpPr/>
            <p:nvPr/>
          </p:nvSpPr>
          <p:spPr>
            <a:xfrm rot="5400000">
              <a:off x="767359" y="2982549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1" name="Isosceles Triangle 120"/>
            <p:cNvSpPr/>
            <p:nvPr/>
          </p:nvSpPr>
          <p:spPr>
            <a:xfrm rot="10800000">
              <a:off x="881242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 rot="10800000">
              <a:off x="2123097" y="3582583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3" name="Isosceles Triangle 122"/>
            <p:cNvSpPr/>
            <p:nvPr/>
          </p:nvSpPr>
          <p:spPr>
            <a:xfrm>
              <a:off x="2083278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1967191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66944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66944" y="4164066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211964" y="4182651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169630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343400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130" name="Isosceles Triangle 129"/>
          <p:cNvSpPr/>
          <p:nvPr/>
        </p:nvSpPr>
        <p:spPr>
          <a:xfrm rot="10800000">
            <a:off x="2924985" y="2285637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017495" y="2883054"/>
            <a:ext cx="228600" cy="2286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4360" y="4838220"/>
            <a:ext cx="6528040" cy="1257780"/>
            <a:chOff x="1168160" y="4953000"/>
            <a:chExt cx="6528040" cy="1257780"/>
          </a:xfrm>
        </p:grpSpPr>
        <p:sp>
          <p:nvSpPr>
            <p:cNvPr id="93" name="TextBox 92"/>
            <p:cNvSpPr txBox="1"/>
            <p:nvPr/>
          </p:nvSpPr>
          <p:spPr>
            <a:xfrm>
              <a:off x="1168160" y="5257800"/>
              <a:ext cx="2946640" cy="666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200" dirty="0" err="1" smtClean="0">
                  <a:latin typeface="Gill Sans Light"/>
                  <a:cs typeface="Gill Sans Light"/>
                </a:rPr>
                <a:t>ClusterCoeff</a:t>
              </a:r>
              <a:r>
                <a:rPr lang="en-US" sz="3200" dirty="0" smtClean="0">
                  <a:latin typeface="Gill Sans Light"/>
                  <a:cs typeface="Gill Sans Light"/>
                </a:rPr>
                <a:t>[</a:t>
              </a:r>
              <a:r>
                <a:rPr lang="en-US" sz="3200" dirty="0" err="1" smtClean="0">
                  <a:latin typeface="Gill Sans Light"/>
                  <a:cs typeface="Gill Sans Light"/>
                </a:rPr>
                <a:t>i</a:t>
              </a:r>
              <a:r>
                <a:rPr lang="en-US" sz="3200" dirty="0" smtClean="0">
                  <a:latin typeface="Gill Sans Light"/>
                  <a:cs typeface="Gill Sans Light"/>
                </a:rPr>
                <a:t>] =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78691" y="4953000"/>
              <a:ext cx="3517509" cy="1257780"/>
              <a:chOff x="3950091" y="4953000"/>
              <a:chExt cx="3517509" cy="125778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3950091" y="4953000"/>
                <a:ext cx="3517509" cy="1257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dirty="0" smtClean="0">
                    <a:latin typeface="Gill Sans Light"/>
                    <a:cs typeface="Gill Sans Light"/>
                  </a:rPr>
                  <a:t>2 * #Triangles[</a:t>
                </a:r>
                <a:r>
                  <a:rPr lang="en-US" sz="3200" dirty="0" err="1" smtClean="0">
                    <a:latin typeface="Gill Sans Light"/>
                    <a:cs typeface="Gill Sans Light"/>
                  </a:rPr>
                  <a:t>i</a:t>
                </a:r>
                <a:r>
                  <a:rPr lang="en-US" sz="3200" dirty="0" smtClean="0">
                    <a:latin typeface="Gill Sans Light"/>
                    <a:cs typeface="Gill Sans Light"/>
                  </a:rPr>
                  <a:t>]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3200" dirty="0" err="1">
                    <a:latin typeface="Gill Sans Light"/>
                    <a:cs typeface="Gill Sans Light"/>
                  </a:rPr>
                  <a:t>Deg</a:t>
                </a:r>
                <a:r>
                  <a:rPr lang="en-US" sz="3200" dirty="0">
                    <a:latin typeface="Gill Sans Light"/>
                    <a:cs typeface="Gill Sans Light"/>
                  </a:rPr>
                  <a:t>[</a:t>
                </a:r>
                <a:r>
                  <a:rPr lang="en-US" sz="3200" dirty="0" err="1">
                    <a:latin typeface="Gill Sans Light"/>
                    <a:cs typeface="Gill Sans Light"/>
                  </a:rPr>
                  <a:t>i</a:t>
                </a:r>
                <a:r>
                  <a:rPr lang="en-US" sz="3200" dirty="0" smtClean="0">
                    <a:latin typeface="Gill Sans Light"/>
                    <a:cs typeface="Gill Sans Light"/>
                  </a:rPr>
                  <a:t>] * (</a:t>
                </a:r>
                <a:r>
                  <a:rPr lang="en-US" sz="3200" dirty="0" err="1" smtClean="0">
                    <a:latin typeface="Gill Sans Light"/>
                    <a:cs typeface="Gill Sans Light"/>
                  </a:rPr>
                  <a:t>Deg</a:t>
                </a:r>
                <a:r>
                  <a:rPr lang="en-US" sz="3200" dirty="0" smtClean="0">
                    <a:latin typeface="Gill Sans Light"/>
                    <a:cs typeface="Gill Sans Light"/>
                  </a:rPr>
                  <a:t>[</a:t>
                </a:r>
                <a:r>
                  <a:rPr lang="en-US" sz="3200" dirty="0" err="1" smtClean="0">
                    <a:latin typeface="Gill Sans Light"/>
                    <a:cs typeface="Gill Sans Light"/>
                  </a:rPr>
                  <a:t>i</a:t>
                </a:r>
                <a:r>
                  <a:rPr lang="en-US" sz="3200" dirty="0" smtClean="0">
                    <a:latin typeface="Gill Sans Light"/>
                    <a:cs typeface="Gill Sans Light"/>
                  </a:rPr>
                  <a:t>] – 1)</a:t>
                </a:r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3950091" y="5638800"/>
                <a:ext cx="351750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218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 smtClean="0">
                <a:latin typeface="Helvetica Neue Light"/>
                <a:cs typeface="Helvetica Neue Light"/>
              </a:rPr>
              <a:t>Counting Triangles</a:t>
            </a:r>
            <a:endParaRPr lang="en-US" sz="4400" i="1" dirty="0">
              <a:latin typeface="Helvetica Neue Light"/>
              <a:cs typeface="Helvetica Neue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20"/>
            <a:ext cx="8229600" cy="1408880"/>
          </a:xfrm>
        </p:spPr>
        <p:txBody>
          <a:bodyPr/>
          <a:lstStyle/>
          <a:p>
            <a:r>
              <a:rPr lang="en-US" dirty="0" smtClean="0">
                <a:latin typeface="Helvetica Neue Light"/>
                <a:cs typeface="Helvetica Neue Light"/>
              </a:rPr>
              <a:t>Count triangles passing through each vertex by counting triangles on each edge:</a:t>
            </a:r>
          </a:p>
        </p:txBody>
      </p:sp>
      <p:cxnSp>
        <p:nvCxnSpPr>
          <p:cNvPr id="132" name="Straight Connector 131"/>
          <p:cNvCxnSpPr>
            <a:stCxn id="125" idx="4"/>
            <a:endCxn id="126" idx="0"/>
          </p:cNvCxnSpPr>
          <p:nvPr/>
        </p:nvCxnSpPr>
        <p:spPr>
          <a:xfrm>
            <a:off x="1040690" y="3459680"/>
            <a:ext cx="0" cy="136942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Isosceles Triangle 100"/>
          <p:cNvSpPr/>
          <p:nvPr/>
        </p:nvSpPr>
        <p:spPr>
          <a:xfrm rot="16200000">
            <a:off x="2187068" y="4256275"/>
            <a:ext cx="1409702" cy="1181932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1098917" y="4142389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976217" y="4552890"/>
              <a:ext cx="327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048908" y="3428471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</p:grpSp>
      <p:sp>
        <p:nvSpPr>
          <p:cNvPr id="122" name="Isosceles Triangle 121"/>
          <p:cNvSpPr/>
          <p:nvPr/>
        </p:nvSpPr>
        <p:spPr>
          <a:xfrm rot="10800000">
            <a:off x="1087321" y="4133322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3" name="Isosceles Triangle 122"/>
          <p:cNvSpPr/>
          <p:nvPr/>
        </p:nvSpPr>
        <p:spPr>
          <a:xfrm>
            <a:off x="1047502" y="3419403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838200" y="3054701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E</a:t>
            </a:r>
            <a:endParaRPr lang="en-US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838200" y="4829105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F</a:t>
            </a:r>
            <a:endParaRPr lang="en-US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2087999" y="4645201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D</a:t>
            </a:r>
            <a:endParaRPr lang="en-US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2045665" y="3216914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C</a:t>
            </a:r>
            <a:endParaRPr lang="en-US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4" name="Straight Connector 3"/>
          <p:cNvCxnSpPr>
            <a:stCxn id="124" idx="6"/>
            <a:endCxn id="129" idx="2"/>
          </p:cNvCxnSpPr>
          <p:nvPr/>
        </p:nvCxnSpPr>
        <p:spPr>
          <a:xfrm>
            <a:off x="1248205" y="4132704"/>
            <a:ext cx="1971230" cy="0"/>
          </a:xfrm>
          <a:prstGeom prst="line">
            <a:avLst/>
          </a:prstGeom>
          <a:ln w="76200" cmpd="sng">
            <a:headEnd type="none" w="med" len="med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3280395" y="5349602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G</a:t>
            </a:r>
            <a:endParaRPr lang="en-US" dirty="0" smtClean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72000" y="3107606"/>
            <a:ext cx="2482850" cy="2297989"/>
            <a:chOff x="4572000" y="3107606"/>
            <a:chExt cx="2482850" cy="2297989"/>
          </a:xfrm>
        </p:grpSpPr>
        <p:grpSp>
          <p:nvGrpSpPr>
            <p:cNvPr id="15" name="Group 14"/>
            <p:cNvGrpSpPr/>
            <p:nvPr/>
          </p:nvGrpSpPr>
          <p:grpSpPr>
            <a:xfrm>
              <a:off x="4572000" y="3107606"/>
              <a:ext cx="762000" cy="2297989"/>
              <a:chOff x="2590800" y="3107606"/>
              <a:chExt cx="762000" cy="2297989"/>
            </a:xfrm>
          </p:grpSpPr>
          <p:sp>
            <p:nvSpPr>
              <p:cNvPr id="9" name="Double Brace 8"/>
              <p:cNvSpPr/>
              <p:nvPr/>
            </p:nvSpPr>
            <p:spPr>
              <a:xfrm>
                <a:off x="2590800" y="3107606"/>
                <a:ext cx="762000" cy="2297989"/>
              </a:xfrm>
              <a:prstGeom prst="bracePair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815804" y="4056574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D</a:t>
                </a:r>
                <a:endPara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815804" y="3638222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C</a:t>
                </a:r>
                <a:endPara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815804" y="4474926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E</a:t>
                </a:r>
                <a:endPara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15804" y="4893279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F</a:t>
                </a:r>
                <a:endPara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815804" y="3219870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B</a:t>
                </a:r>
                <a:endPara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292850" y="3325143"/>
              <a:ext cx="762000" cy="1862914"/>
              <a:chOff x="6934200" y="3117292"/>
              <a:chExt cx="762000" cy="1862914"/>
            </a:xfrm>
          </p:grpSpPr>
          <p:sp>
            <p:nvSpPr>
              <p:cNvPr id="140" name="Double Brace 139"/>
              <p:cNvSpPr/>
              <p:nvPr/>
            </p:nvSpPr>
            <p:spPr>
              <a:xfrm>
                <a:off x="6934200" y="3117292"/>
                <a:ext cx="762000" cy="1862914"/>
              </a:xfrm>
              <a:prstGeom prst="bracePair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7159204" y="4066259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D</a:t>
                </a:r>
                <a:endPara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7159204" y="3647907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C</a:t>
                </a:r>
                <a:endPara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159204" y="4484611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G</a:t>
                </a: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7159204" y="3229555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A</a:t>
                </a:r>
                <a:endPara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8475" y="3932750"/>
              <a:ext cx="469900" cy="647700"/>
            </a:xfrm>
            <a:prstGeom prst="rect">
              <a:avLst/>
            </a:prstGeom>
          </p:spPr>
        </p:pic>
      </p:grpSp>
      <p:grpSp>
        <p:nvGrpSpPr>
          <p:cNvPr id="146" name="Group 145"/>
          <p:cNvGrpSpPr/>
          <p:nvPr/>
        </p:nvGrpSpPr>
        <p:grpSpPr>
          <a:xfrm>
            <a:off x="7848600" y="3753111"/>
            <a:ext cx="762000" cy="1006979"/>
            <a:chOff x="6934200" y="3487492"/>
            <a:chExt cx="762000" cy="1006979"/>
          </a:xfrm>
        </p:grpSpPr>
        <p:sp>
          <p:nvSpPr>
            <p:cNvPr id="147" name="Double Brace 146"/>
            <p:cNvSpPr/>
            <p:nvPr/>
          </p:nvSpPr>
          <p:spPr>
            <a:xfrm>
              <a:off x="6934200" y="3487492"/>
              <a:ext cx="762000" cy="1006979"/>
            </a:xfrm>
            <a:prstGeom prst="bracePair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7159204" y="4066259"/>
              <a:ext cx="334694" cy="334694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 smtClean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7159204" y="3647907"/>
              <a:ext cx="334694" cy="334694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 smtClean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</p:grp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325" y="4193100"/>
            <a:ext cx="304800" cy="127000"/>
          </a:xfrm>
          <a:prstGeom prst="rect">
            <a:avLst/>
          </a:prstGeom>
        </p:spPr>
      </p:pic>
      <p:sp>
        <p:nvSpPr>
          <p:cNvPr id="124" name="Oval 123"/>
          <p:cNvSpPr/>
          <p:nvPr/>
        </p:nvSpPr>
        <p:spPr>
          <a:xfrm>
            <a:off x="843226" y="3930214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A</a:t>
            </a:r>
            <a:endParaRPr lang="en-US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219435" y="3930214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6309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 smtClean="0">
                <a:latin typeface="Helvetica Neue Light"/>
                <a:cs typeface="Helvetica Neue Light"/>
              </a:rPr>
              <a:t>Connected Components</a:t>
            </a:r>
            <a:endParaRPr lang="en-US" sz="4400" i="1" dirty="0">
              <a:latin typeface="Helvetica Neue Light"/>
              <a:cs typeface="Helvetica Neue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34320"/>
            <a:ext cx="8229600" cy="1408880"/>
          </a:xfrm>
        </p:spPr>
        <p:txBody>
          <a:bodyPr/>
          <a:lstStyle/>
          <a:p>
            <a:r>
              <a:rPr lang="en-US" dirty="0" smtClean="0">
                <a:latin typeface="Helvetica Neue Light"/>
                <a:cs typeface="Helvetica Neue Light"/>
              </a:rPr>
              <a:t>Every vertex starts out with a unique component id </a:t>
            </a:r>
            <a:r>
              <a:rPr lang="en-US" dirty="0">
                <a:latin typeface="Helvetica Neue Light"/>
                <a:cs typeface="Helvetica Neue Light"/>
              </a:rPr>
              <a:t>(</a:t>
            </a:r>
            <a:r>
              <a:rPr lang="en-US" dirty="0" smtClean="0">
                <a:latin typeface="Helvetica Neue Light"/>
                <a:cs typeface="Helvetica Neue Light"/>
              </a:rPr>
              <a:t>typically it’s vertex id):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6042" y="4267200"/>
            <a:ext cx="2187653" cy="1824367"/>
            <a:chOff x="446042" y="4817024"/>
            <a:chExt cx="2187653" cy="1824367"/>
          </a:xfrm>
        </p:grpSpPr>
        <p:cxnSp>
          <p:nvCxnSpPr>
            <p:cNvPr id="49" name="Straight Connector 48"/>
            <p:cNvCxnSpPr>
              <a:stCxn id="46" idx="4"/>
              <a:endCxn id="47" idx="0"/>
            </p:cNvCxnSpPr>
            <p:nvPr/>
          </p:nvCxnSpPr>
          <p:spPr>
            <a:xfrm>
              <a:off x="648532" y="5222003"/>
              <a:ext cx="0" cy="101440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sosceles Triangle 40"/>
            <p:cNvSpPr/>
            <p:nvPr/>
          </p:nvSpPr>
          <p:spPr>
            <a:xfrm rot="16200000">
              <a:off x="1165869" y="5143085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066800" y="5532011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4</a:t>
              </a:r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2228716" y="4817024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5</a:t>
              </a:r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2228716" y="6236412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6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446042" y="4817024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1</a:t>
              </a:r>
              <a:endParaRPr lang="en-US" dirty="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446042" y="6236412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3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6042" y="5502824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579" y="2984500"/>
            <a:ext cx="4953000" cy="7493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965587" y="4267200"/>
            <a:ext cx="2771431" cy="1824367"/>
            <a:chOff x="2965587" y="4267200"/>
            <a:chExt cx="2771431" cy="1824367"/>
          </a:xfrm>
        </p:grpSpPr>
        <p:grpSp>
          <p:nvGrpSpPr>
            <p:cNvPr id="14" name="Group 13"/>
            <p:cNvGrpSpPr/>
            <p:nvPr/>
          </p:nvGrpSpPr>
          <p:grpSpPr>
            <a:xfrm>
              <a:off x="3602279" y="4267200"/>
              <a:ext cx="2134739" cy="1824367"/>
              <a:chOff x="3775556" y="4728832"/>
              <a:chExt cx="2134739" cy="1824367"/>
            </a:xfrm>
          </p:grpSpPr>
          <p:cxnSp>
            <p:nvCxnSpPr>
              <p:cNvPr id="56" name="Straight Connector 55"/>
              <p:cNvCxnSpPr>
                <a:stCxn id="61" idx="4"/>
                <a:endCxn id="62" idx="0"/>
              </p:cNvCxnSpPr>
              <p:nvPr/>
            </p:nvCxnSpPr>
            <p:spPr>
              <a:xfrm>
                <a:off x="3978046" y="5133811"/>
                <a:ext cx="0" cy="101440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Isosceles Triangle 56"/>
              <p:cNvSpPr/>
              <p:nvPr/>
            </p:nvSpPr>
            <p:spPr>
              <a:xfrm rot="16200000">
                <a:off x="4442469" y="5054893"/>
                <a:ext cx="1409702" cy="1181932"/>
              </a:xfrm>
              <a:prstGeom prst="triangl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343400" y="5443819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  <a:endParaRPr lang="en-US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505316" y="4728832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  <a:endParaRPr lang="en-US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505316" y="6148220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775556" y="4728832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  <a:endParaRPr lang="en-US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775556" y="6148220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2</a:t>
                </a:r>
                <a:endParaRPr lang="en-US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775556" y="5414632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</p:grpSp>
        <p:sp>
          <p:nvSpPr>
            <p:cNvPr id="17" name="Right Arrow 16"/>
            <p:cNvSpPr/>
            <p:nvPr/>
          </p:nvSpPr>
          <p:spPr>
            <a:xfrm>
              <a:off x="2965587" y="4991488"/>
              <a:ext cx="304800" cy="375791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68910" y="4267200"/>
            <a:ext cx="2813185" cy="1824367"/>
            <a:chOff x="6068910" y="4267200"/>
            <a:chExt cx="2813185" cy="1824367"/>
          </a:xfrm>
        </p:grpSpPr>
        <p:grpSp>
          <p:nvGrpSpPr>
            <p:cNvPr id="16" name="Group 15"/>
            <p:cNvGrpSpPr/>
            <p:nvPr/>
          </p:nvGrpSpPr>
          <p:grpSpPr>
            <a:xfrm>
              <a:off x="6705600" y="4267200"/>
              <a:ext cx="2176495" cy="1824367"/>
              <a:chOff x="6705600" y="4728833"/>
              <a:chExt cx="2176495" cy="1824367"/>
            </a:xfrm>
          </p:grpSpPr>
          <p:cxnSp>
            <p:nvCxnSpPr>
              <p:cNvPr id="64" name="Straight Connector 63"/>
              <p:cNvCxnSpPr>
                <a:stCxn id="69" idx="4"/>
                <a:endCxn id="70" idx="0"/>
              </p:cNvCxnSpPr>
              <p:nvPr/>
            </p:nvCxnSpPr>
            <p:spPr>
              <a:xfrm>
                <a:off x="6908090" y="5133812"/>
                <a:ext cx="0" cy="101440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Isosceles Triangle 64"/>
              <p:cNvSpPr/>
              <p:nvPr/>
            </p:nvSpPr>
            <p:spPr>
              <a:xfrm rot="16200000">
                <a:off x="7414269" y="5054894"/>
                <a:ext cx="1409702" cy="1181932"/>
              </a:xfrm>
              <a:prstGeom prst="triangl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315200" y="5443820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  <a:endParaRPr lang="en-US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8477116" y="4728833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  <a:endParaRPr lang="en-US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8477116" y="6148221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705600" y="4728833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  <a:endParaRPr lang="en-US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6705600" y="6148221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  <a:endParaRPr lang="en-US" dirty="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705600" y="5414633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</p:grpSp>
        <p:sp>
          <p:nvSpPr>
            <p:cNvPr id="77" name="Right Arrow 76"/>
            <p:cNvSpPr/>
            <p:nvPr/>
          </p:nvSpPr>
          <p:spPr>
            <a:xfrm>
              <a:off x="6068910" y="4991488"/>
              <a:ext cx="304800" cy="375791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252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Putting it All Together</a:t>
            </a:r>
            <a:endParaRPr lang="en-US" sz="44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55742" y="160607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29843" y="92935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58643" y="92935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16043" y="92935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39143" y="160607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58643" y="259667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16043" y="296600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10750" y="494720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493657" y="457787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58643" y="457787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29843" y="259667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29443" y="382956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57648" y="450167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794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Many Other Graph Algorithms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371600"/>
            <a:ext cx="8991600" cy="5257800"/>
          </a:xfrm>
        </p:spPr>
        <p:txBody>
          <a:bodyPr numCol="2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Collaborative Filtering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Alternating Least Squares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Stochastic Gradient Descent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Tensor Factorization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Structured Prediction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Loopy Belief Propagation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Max-Product Linear Programs</a:t>
            </a:r>
            <a:endParaRPr lang="en-US" sz="2400" dirty="0">
              <a:latin typeface="Gill Sans Light"/>
              <a:cs typeface="Gill Sans Light"/>
            </a:endParaRP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Gibbs Sampling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Semi-supervised M</a:t>
            </a:r>
            <a:r>
              <a:rPr lang="en-US" dirty="0" smtClean="0">
                <a:latin typeface="Gill Sans Light"/>
                <a:cs typeface="Gill Sans Light"/>
              </a:rPr>
              <a:t>L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Graph SSL </a:t>
            </a:r>
          </a:p>
          <a:p>
            <a:pPr lvl="1"/>
            <a:r>
              <a:rPr lang="en-US" sz="2400" dirty="0" err="1" smtClean="0">
                <a:latin typeface="Gill Sans Light"/>
                <a:cs typeface="Gill Sans Light"/>
              </a:rPr>
              <a:t>CoEM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Community Detection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Triangle-Counting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K</a:t>
            </a:r>
            <a:r>
              <a:rPr lang="en-US" sz="2400" dirty="0">
                <a:latin typeface="Gill Sans Light"/>
                <a:cs typeface="Gill Sans Light"/>
              </a:rPr>
              <a:t>-core </a:t>
            </a:r>
            <a:r>
              <a:rPr lang="en-US" sz="2400" dirty="0" smtClean="0">
                <a:latin typeface="Gill Sans Light"/>
                <a:cs typeface="Gill Sans Light"/>
              </a:rPr>
              <a:t>Decomposition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K-Truss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Graph Analytics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PageRank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Personalized </a:t>
            </a:r>
            <a:r>
              <a:rPr lang="en-US" sz="2400" dirty="0" smtClean="0">
                <a:latin typeface="Gill Sans Light"/>
                <a:cs typeface="Gill Sans Light"/>
              </a:rPr>
              <a:t>PageRank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Shortest Path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Graph Coloring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Classification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latin typeface="Gill Sans Light"/>
                <a:cs typeface="Gill Sans Light"/>
              </a:rPr>
              <a:pPr/>
              <a:t>37</a:t>
            </a:fld>
            <a:endParaRPr lang="en-US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821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248302" y="1350627"/>
            <a:ext cx="3704539" cy="2797900"/>
            <a:chOff x="5248302" y="1198227"/>
            <a:chExt cx="3704539" cy="2797900"/>
          </a:xfrm>
        </p:grpSpPr>
        <p:sp>
          <p:nvSpPr>
            <p:cNvPr id="3" name="Freeform 2"/>
            <p:cNvSpPr/>
            <p:nvPr/>
          </p:nvSpPr>
          <p:spPr>
            <a:xfrm>
              <a:off x="5248302" y="1198227"/>
              <a:ext cx="3704539" cy="2797900"/>
            </a:xfrm>
            <a:custGeom>
              <a:avLst/>
              <a:gdLst>
                <a:gd name="connsiteX0" fmla="*/ 2766001 w 3581805"/>
                <a:gd name="connsiteY0" fmla="*/ 1006 h 2685790"/>
                <a:gd name="connsiteX1" fmla="*/ 1434474 w 3581805"/>
                <a:gd name="connsiteY1" fmla="*/ 246803 h 2685790"/>
                <a:gd name="connsiteX2" fmla="*/ 277071 w 3581805"/>
                <a:gd name="connsiteY2" fmla="*/ 349219 h 2685790"/>
                <a:gd name="connsiteX3" fmla="*/ 21008 w 3581805"/>
                <a:gd name="connsiteY3" fmla="*/ 973953 h 2685790"/>
                <a:gd name="connsiteX4" fmla="*/ 666286 w 3581805"/>
                <a:gd name="connsiteY4" fmla="*/ 1373374 h 2685790"/>
                <a:gd name="connsiteX5" fmla="*/ 2223148 w 3581805"/>
                <a:gd name="connsiteY5" fmla="*/ 963712 h 2685790"/>
                <a:gd name="connsiteX6" fmla="*/ 2602120 w 3581805"/>
                <a:gd name="connsiteY6" fmla="*/ 1885451 h 2685790"/>
                <a:gd name="connsiteX7" fmla="*/ 3196186 w 3581805"/>
                <a:gd name="connsiteY7" fmla="*/ 2684293 h 2685790"/>
                <a:gd name="connsiteX8" fmla="*/ 3564916 w 3581805"/>
                <a:gd name="connsiteY8" fmla="*/ 2059558 h 2685790"/>
                <a:gd name="connsiteX9" fmla="*/ 3319096 w 3581805"/>
                <a:gd name="connsiteY9" fmla="*/ 1158301 h 2685790"/>
                <a:gd name="connsiteX10" fmla="*/ 3564916 w 3581805"/>
                <a:gd name="connsiteY10" fmla="*/ 349219 h 2685790"/>
                <a:gd name="connsiteX11" fmla="*/ 2766001 w 3581805"/>
                <a:gd name="connsiteY11" fmla="*/ 1006 h 2685790"/>
                <a:gd name="connsiteX0" fmla="*/ 2766001 w 3637508"/>
                <a:gd name="connsiteY0" fmla="*/ 1006 h 2686228"/>
                <a:gd name="connsiteX1" fmla="*/ 1434474 w 3637508"/>
                <a:gd name="connsiteY1" fmla="*/ 246803 h 2686228"/>
                <a:gd name="connsiteX2" fmla="*/ 277071 w 3637508"/>
                <a:gd name="connsiteY2" fmla="*/ 349219 h 2686228"/>
                <a:gd name="connsiteX3" fmla="*/ 21008 w 3637508"/>
                <a:gd name="connsiteY3" fmla="*/ 973953 h 2686228"/>
                <a:gd name="connsiteX4" fmla="*/ 666286 w 3637508"/>
                <a:gd name="connsiteY4" fmla="*/ 1373374 h 2686228"/>
                <a:gd name="connsiteX5" fmla="*/ 2223148 w 3637508"/>
                <a:gd name="connsiteY5" fmla="*/ 963712 h 2686228"/>
                <a:gd name="connsiteX6" fmla="*/ 2602120 w 3637508"/>
                <a:gd name="connsiteY6" fmla="*/ 1885451 h 2686228"/>
                <a:gd name="connsiteX7" fmla="*/ 3196186 w 3637508"/>
                <a:gd name="connsiteY7" fmla="*/ 2684293 h 2686228"/>
                <a:gd name="connsiteX8" fmla="*/ 3636614 w 3637508"/>
                <a:gd name="connsiteY8" fmla="*/ 2080041 h 2686228"/>
                <a:gd name="connsiteX9" fmla="*/ 3319096 w 3637508"/>
                <a:gd name="connsiteY9" fmla="*/ 1158301 h 2686228"/>
                <a:gd name="connsiteX10" fmla="*/ 3564916 w 3637508"/>
                <a:gd name="connsiteY10" fmla="*/ 349219 h 2686228"/>
                <a:gd name="connsiteX11" fmla="*/ 2766001 w 3637508"/>
                <a:gd name="connsiteY11" fmla="*/ 1006 h 2686228"/>
                <a:gd name="connsiteX0" fmla="*/ 2766001 w 3637508"/>
                <a:gd name="connsiteY0" fmla="*/ 1006 h 2692438"/>
                <a:gd name="connsiteX1" fmla="*/ 1434474 w 3637508"/>
                <a:gd name="connsiteY1" fmla="*/ 246803 h 2692438"/>
                <a:gd name="connsiteX2" fmla="*/ 277071 w 3637508"/>
                <a:gd name="connsiteY2" fmla="*/ 349219 h 2692438"/>
                <a:gd name="connsiteX3" fmla="*/ 21008 w 3637508"/>
                <a:gd name="connsiteY3" fmla="*/ 973953 h 2692438"/>
                <a:gd name="connsiteX4" fmla="*/ 666286 w 3637508"/>
                <a:gd name="connsiteY4" fmla="*/ 1373374 h 2692438"/>
                <a:gd name="connsiteX5" fmla="*/ 2223148 w 3637508"/>
                <a:gd name="connsiteY5" fmla="*/ 963712 h 2692438"/>
                <a:gd name="connsiteX6" fmla="*/ 2694303 w 3637508"/>
                <a:gd name="connsiteY6" fmla="*/ 2325838 h 2692438"/>
                <a:gd name="connsiteX7" fmla="*/ 3196186 w 3637508"/>
                <a:gd name="connsiteY7" fmla="*/ 2684293 h 2692438"/>
                <a:gd name="connsiteX8" fmla="*/ 3636614 w 3637508"/>
                <a:gd name="connsiteY8" fmla="*/ 2080041 h 2692438"/>
                <a:gd name="connsiteX9" fmla="*/ 3319096 w 3637508"/>
                <a:gd name="connsiteY9" fmla="*/ 1158301 h 2692438"/>
                <a:gd name="connsiteX10" fmla="*/ 3564916 w 3637508"/>
                <a:gd name="connsiteY10" fmla="*/ 349219 h 2692438"/>
                <a:gd name="connsiteX11" fmla="*/ 2766001 w 3637508"/>
                <a:gd name="connsiteY11" fmla="*/ 1006 h 2692438"/>
                <a:gd name="connsiteX0" fmla="*/ 2766001 w 3637508"/>
                <a:gd name="connsiteY0" fmla="*/ 1006 h 2691924"/>
                <a:gd name="connsiteX1" fmla="*/ 1434474 w 3637508"/>
                <a:gd name="connsiteY1" fmla="*/ 246803 h 2691924"/>
                <a:gd name="connsiteX2" fmla="*/ 277071 w 3637508"/>
                <a:gd name="connsiteY2" fmla="*/ 349219 h 2691924"/>
                <a:gd name="connsiteX3" fmla="*/ 21008 w 3637508"/>
                <a:gd name="connsiteY3" fmla="*/ 973953 h 2691924"/>
                <a:gd name="connsiteX4" fmla="*/ 666286 w 3637508"/>
                <a:gd name="connsiteY4" fmla="*/ 1373374 h 2691924"/>
                <a:gd name="connsiteX5" fmla="*/ 2335815 w 3637508"/>
                <a:gd name="connsiteY5" fmla="*/ 1035403 h 2691924"/>
                <a:gd name="connsiteX6" fmla="*/ 2694303 w 3637508"/>
                <a:gd name="connsiteY6" fmla="*/ 2325838 h 2691924"/>
                <a:gd name="connsiteX7" fmla="*/ 3196186 w 3637508"/>
                <a:gd name="connsiteY7" fmla="*/ 2684293 h 2691924"/>
                <a:gd name="connsiteX8" fmla="*/ 3636614 w 3637508"/>
                <a:gd name="connsiteY8" fmla="*/ 2080041 h 2691924"/>
                <a:gd name="connsiteX9" fmla="*/ 3319096 w 3637508"/>
                <a:gd name="connsiteY9" fmla="*/ 1158301 h 2691924"/>
                <a:gd name="connsiteX10" fmla="*/ 3564916 w 3637508"/>
                <a:gd name="connsiteY10" fmla="*/ 349219 h 2691924"/>
                <a:gd name="connsiteX11" fmla="*/ 2766001 w 3637508"/>
                <a:gd name="connsiteY11" fmla="*/ 1006 h 2691924"/>
                <a:gd name="connsiteX0" fmla="*/ 2763302 w 3634809"/>
                <a:gd name="connsiteY0" fmla="*/ 1006 h 2691924"/>
                <a:gd name="connsiteX1" fmla="*/ 1431775 w 3634809"/>
                <a:gd name="connsiteY1" fmla="*/ 246803 h 2691924"/>
                <a:gd name="connsiteX2" fmla="*/ 274372 w 3634809"/>
                <a:gd name="connsiteY2" fmla="*/ 349219 h 2691924"/>
                <a:gd name="connsiteX3" fmla="*/ 18309 w 3634809"/>
                <a:gd name="connsiteY3" fmla="*/ 973953 h 2691924"/>
                <a:gd name="connsiteX4" fmla="*/ 622617 w 3634809"/>
                <a:gd name="connsiteY4" fmla="*/ 1270958 h 2691924"/>
                <a:gd name="connsiteX5" fmla="*/ 2333116 w 3634809"/>
                <a:gd name="connsiteY5" fmla="*/ 1035403 h 2691924"/>
                <a:gd name="connsiteX6" fmla="*/ 2691604 w 3634809"/>
                <a:gd name="connsiteY6" fmla="*/ 2325838 h 2691924"/>
                <a:gd name="connsiteX7" fmla="*/ 3193487 w 3634809"/>
                <a:gd name="connsiteY7" fmla="*/ 2684293 h 2691924"/>
                <a:gd name="connsiteX8" fmla="*/ 3633915 w 3634809"/>
                <a:gd name="connsiteY8" fmla="*/ 2080041 h 2691924"/>
                <a:gd name="connsiteX9" fmla="*/ 3316397 w 3634809"/>
                <a:gd name="connsiteY9" fmla="*/ 1158301 h 2691924"/>
                <a:gd name="connsiteX10" fmla="*/ 3562217 w 3634809"/>
                <a:gd name="connsiteY10" fmla="*/ 349219 h 2691924"/>
                <a:gd name="connsiteX11" fmla="*/ 2763302 w 3634809"/>
                <a:gd name="connsiteY11" fmla="*/ 1006 h 2691924"/>
                <a:gd name="connsiteX0" fmla="*/ 2771584 w 3643091"/>
                <a:gd name="connsiteY0" fmla="*/ 604 h 2691522"/>
                <a:gd name="connsiteX1" fmla="*/ 1808787 w 3643091"/>
                <a:gd name="connsiteY1" fmla="*/ 266884 h 2691522"/>
                <a:gd name="connsiteX2" fmla="*/ 282654 w 3643091"/>
                <a:gd name="connsiteY2" fmla="*/ 348817 h 2691522"/>
                <a:gd name="connsiteX3" fmla="*/ 26591 w 3643091"/>
                <a:gd name="connsiteY3" fmla="*/ 973551 h 2691522"/>
                <a:gd name="connsiteX4" fmla="*/ 630899 w 3643091"/>
                <a:gd name="connsiteY4" fmla="*/ 1270556 h 2691522"/>
                <a:gd name="connsiteX5" fmla="*/ 2341398 w 3643091"/>
                <a:gd name="connsiteY5" fmla="*/ 1035001 h 2691522"/>
                <a:gd name="connsiteX6" fmla="*/ 2699886 w 3643091"/>
                <a:gd name="connsiteY6" fmla="*/ 2325436 h 2691522"/>
                <a:gd name="connsiteX7" fmla="*/ 3201769 w 3643091"/>
                <a:gd name="connsiteY7" fmla="*/ 2683891 h 2691522"/>
                <a:gd name="connsiteX8" fmla="*/ 3642197 w 3643091"/>
                <a:gd name="connsiteY8" fmla="*/ 2079639 h 2691522"/>
                <a:gd name="connsiteX9" fmla="*/ 3324679 w 3643091"/>
                <a:gd name="connsiteY9" fmla="*/ 1157899 h 2691522"/>
                <a:gd name="connsiteX10" fmla="*/ 3570499 w 3643091"/>
                <a:gd name="connsiteY10" fmla="*/ 348817 h 2691522"/>
                <a:gd name="connsiteX11" fmla="*/ 2771584 w 3643091"/>
                <a:gd name="connsiteY11" fmla="*/ 604 h 2691522"/>
                <a:gd name="connsiteX0" fmla="*/ 2771584 w 3643091"/>
                <a:gd name="connsiteY0" fmla="*/ 35 h 2690953"/>
                <a:gd name="connsiteX1" fmla="*/ 1808787 w 3643091"/>
                <a:gd name="connsiteY1" fmla="*/ 266315 h 2690953"/>
                <a:gd name="connsiteX2" fmla="*/ 282654 w 3643091"/>
                <a:gd name="connsiteY2" fmla="*/ 348248 h 2690953"/>
                <a:gd name="connsiteX3" fmla="*/ 26591 w 3643091"/>
                <a:gd name="connsiteY3" fmla="*/ 972982 h 2690953"/>
                <a:gd name="connsiteX4" fmla="*/ 630899 w 3643091"/>
                <a:gd name="connsiteY4" fmla="*/ 1269987 h 2690953"/>
                <a:gd name="connsiteX5" fmla="*/ 2341398 w 3643091"/>
                <a:gd name="connsiteY5" fmla="*/ 1034432 h 2690953"/>
                <a:gd name="connsiteX6" fmla="*/ 2699886 w 3643091"/>
                <a:gd name="connsiteY6" fmla="*/ 2324867 h 2690953"/>
                <a:gd name="connsiteX7" fmla="*/ 3201769 w 3643091"/>
                <a:gd name="connsiteY7" fmla="*/ 2683322 h 2690953"/>
                <a:gd name="connsiteX8" fmla="*/ 3642197 w 3643091"/>
                <a:gd name="connsiteY8" fmla="*/ 2079070 h 2690953"/>
                <a:gd name="connsiteX9" fmla="*/ 3324679 w 3643091"/>
                <a:gd name="connsiteY9" fmla="*/ 1157330 h 2690953"/>
                <a:gd name="connsiteX10" fmla="*/ 3416862 w 3643091"/>
                <a:gd name="connsiteY10" fmla="*/ 256074 h 2690953"/>
                <a:gd name="connsiteX11" fmla="*/ 2771584 w 3643091"/>
                <a:gd name="connsiteY11" fmla="*/ 35 h 2690953"/>
                <a:gd name="connsiteX0" fmla="*/ 2771584 w 3704413"/>
                <a:gd name="connsiteY0" fmla="*/ 35 h 2686554"/>
                <a:gd name="connsiteX1" fmla="*/ 1808787 w 3704413"/>
                <a:gd name="connsiteY1" fmla="*/ 266315 h 2686554"/>
                <a:gd name="connsiteX2" fmla="*/ 282654 w 3704413"/>
                <a:gd name="connsiteY2" fmla="*/ 348248 h 2686554"/>
                <a:gd name="connsiteX3" fmla="*/ 26591 w 3704413"/>
                <a:gd name="connsiteY3" fmla="*/ 972982 h 2686554"/>
                <a:gd name="connsiteX4" fmla="*/ 630899 w 3704413"/>
                <a:gd name="connsiteY4" fmla="*/ 1269987 h 2686554"/>
                <a:gd name="connsiteX5" fmla="*/ 2341398 w 3704413"/>
                <a:gd name="connsiteY5" fmla="*/ 1034432 h 2686554"/>
                <a:gd name="connsiteX6" fmla="*/ 2699886 w 3704413"/>
                <a:gd name="connsiteY6" fmla="*/ 2324867 h 2686554"/>
                <a:gd name="connsiteX7" fmla="*/ 3201769 w 3704413"/>
                <a:gd name="connsiteY7" fmla="*/ 2683322 h 2686554"/>
                <a:gd name="connsiteX8" fmla="*/ 3703652 w 3704413"/>
                <a:gd name="connsiteY8" fmla="*/ 2181486 h 2686554"/>
                <a:gd name="connsiteX9" fmla="*/ 3324679 w 3704413"/>
                <a:gd name="connsiteY9" fmla="*/ 1157330 h 2686554"/>
                <a:gd name="connsiteX10" fmla="*/ 3416862 w 3704413"/>
                <a:gd name="connsiteY10" fmla="*/ 256074 h 2686554"/>
                <a:gd name="connsiteX11" fmla="*/ 2771584 w 3704413"/>
                <a:gd name="connsiteY11" fmla="*/ 35 h 2686554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348248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276557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4539" h="2797900">
                  <a:moveTo>
                    <a:pt x="2771584" y="35"/>
                  </a:moveTo>
                  <a:cubicBezTo>
                    <a:pt x="2503572" y="1742"/>
                    <a:pt x="2223608" y="220228"/>
                    <a:pt x="1808787" y="266315"/>
                  </a:cubicBezTo>
                  <a:cubicBezTo>
                    <a:pt x="1393966" y="312402"/>
                    <a:pt x="579687" y="158779"/>
                    <a:pt x="282654" y="276557"/>
                  </a:cubicBezTo>
                  <a:cubicBezTo>
                    <a:pt x="-14379" y="394335"/>
                    <a:pt x="-31450" y="807410"/>
                    <a:pt x="26591" y="972982"/>
                  </a:cubicBezTo>
                  <a:cubicBezTo>
                    <a:pt x="84632" y="1138554"/>
                    <a:pt x="245098" y="1259745"/>
                    <a:pt x="630899" y="1269987"/>
                  </a:cubicBezTo>
                  <a:cubicBezTo>
                    <a:pt x="1016700" y="1280229"/>
                    <a:pt x="1996567" y="858619"/>
                    <a:pt x="2341398" y="1034432"/>
                  </a:cubicBezTo>
                  <a:cubicBezTo>
                    <a:pt x="2686229" y="1210245"/>
                    <a:pt x="2558198" y="2031276"/>
                    <a:pt x="2699886" y="2324867"/>
                  </a:cubicBezTo>
                  <a:cubicBezTo>
                    <a:pt x="2841574" y="2618458"/>
                    <a:pt x="3024232" y="2819876"/>
                    <a:pt x="3191526" y="2795979"/>
                  </a:cubicBezTo>
                  <a:cubicBezTo>
                    <a:pt x="3358820" y="2772082"/>
                    <a:pt x="3681460" y="2454594"/>
                    <a:pt x="3703652" y="2181486"/>
                  </a:cubicBezTo>
                  <a:cubicBezTo>
                    <a:pt x="3725844" y="1908378"/>
                    <a:pt x="3324679" y="1442386"/>
                    <a:pt x="3324679" y="1157330"/>
                  </a:cubicBezTo>
                  <a:cubicBezTo>
                    <a:pt x="3324679" y="872274"/>
                    <a:pt x="3512459" y="452370"/>
                    <a:pt x="3416862" y="256074"/>
                  </a:cubicBezTo>
                  <a:cubicBezTo>
                    <a:pt x="3321265" y="59778"/>
                    <a:pt x="3039596" y="-1672"/>
                    <a:pt x="2771584" y="35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7487841" y="1394677"/>
              <a:ext cx="1079306" cy="997974"/>
              <a:chOff x="5387451" y="3459726"/>
              <a:chExt cx="1079306" cy="997974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617864" y="3459726"/>
                <a:ext cx="848893" cy="84889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4" name="Straight Arrow Connector 53"/>
              <p:cNvCxnSpPr>
                <a:endCxn id="53" idx="3"/>
              </p:cNvCxnSpPr>
              <p:nvPr/>
            </p:nvCxnSpPr>
            <p:spPr>
              <a:xfrm flipV="1">
                <a:off x="5387451" y="4184301"/>
                <a:ext cx="354731" cy="2733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38" name="Freeform 237"/>
          <p:cNvSpPr/>
          <p:nvPr/>
        </p:nvSpPr>
        <p:spPr>
          <a:xfrm>
            <a:off x="2773715" y="1636287"/>
            <a:ext cx="6108472" cy="4579515"/>
          </a:xfrm>
          <a:custGeom>
            <a:avLst/>
            <a:gdLst>
              <a:gd name="connsiteX0" fmla="*/ 2849422 w 6108472"/>
              <a:gd name="connsiteY0" fmla="*/ 2100409 h 4579267"/>
              <a:gd name="connsiteX1" fmla="*/ 266505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409 h 4579267"/>
              <a:gd name="connsiteX1" fmla="*/ 258311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657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849422 w 6108472"/>
              <a:gd name="connsiteY16" fmla="*/ 2100657 h 4579515"/>
              <a:gd name="connsiteX0" fmla="*/ 2726512 w 6108472"/>
              <a:gd name="connsiteY0" fmla="*/ 2018725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726512 w 6108472"/>
              <a:gd name="connsiteY16" fmla="*/ 2018725 h 457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08472" h="4579515">
                <a:moveTo>
                  <a:pt x="2726512" y="2018725"/>
                </a:moveTo>
                <a:cubicBezTo>
                  <a:pt x="3033787" y="1774635"/>
                  <a:pt x="2531904" y="900688"/>
                  <a:pt x="2583117" y="564424"/>
                </a:cubicBezTo>
                <a:cubicBezTo>
                  <a:pt x="2634330" y="228160"/>
                  <a:pt x="2876736" y="18207"/>
                  <a:pt x="3033788" y="1138"/>
                </a:cubicBezTo>
                <a:cubicBezTo>
                  <a:pt x="3190840" y="-15931"/>
                  <a:pt x="3426417" y="159882"/>
                  <a:pt x="3525428" y="462008"/>
                </a:cubicBezTo>
                <a:cubicBezTo>
                  <a:pt x="3624439" y="764134"/>
                  <a:pt x="3310335" y="1655149"/>
                  <a:pt x="3627853" y="1813893"/>
                </a:cubicBezTo>
                <a:cubicBezTo>
                  <a:pt x="3945371" y="1972637"/>
                  <a:pt x="5019128" y="1436663"/>
                  <a:pt x="5430535" y="1414473"/>
                </a:cubicBezTo>
                <a:cubicBezTo>
                  <a:pt x="5841943" y="1392283"/>
                  <a:pt x="6046793" y="1527130"/>
                  <a:pt x="6096298" y="1680753"/>
                </a:cubicBezTo>
                <a:cubicBezTo>
                  <a:pt x="6145803" y="1834376"/>
                  <a:pt x="6048500" y="2192830"/>
                  <a:pt x="5727568" y="2336212"/>
                </a:cubicBezTo>
                <a:cubicBezTo>
                  <a:pt x="5406636" y="2479594"/>
                  <a:pt x="4175827" y="2310608"/>
                  <a:pt x="4170706" y="2541043"/>
                </a:cubicBezTo>
                <a:cubicBezTo>
                  <a:pt x="4165585" y="2771478"/>
                  <a:pt x="5473212" y="3387678"/>
                  <a:pt x="5696840" y="3718822"/>
                </a:cubicBezTo>
                <a:cubicBezTo>
                  <a:pt x="5920468" y="4049966"/>
                  <a:pt x="5666113" y="4423782"/>
                  <a:pt x="5512475" y="4527905"/>
                </a:cubicBezTo>
                <a:cubicBezTo>
                  <a:pt x="5358837" y="4632028"/>
                  <a:pt x="5123259" y="4582527"/>
                  <a:pt x="4775014" y="4343557"/>
                </a:cubicBezTo>
                <a:cubicBezTo>
                  <a:pt x="4426769" y="4104587"/>
                  <a:pt x="4112665" y="3331350"/>
                  <a:pt x="3423003" y="3094087"/>
                </a:cubicBezTo>
                <a:cubicBezTo>
                  <a:pt x="2733341" y="2856824"/>
                  <a:pt x="1207207" y="3037759"/>
                  <a:pt x="637041" y="2919981"/>
                </a:cubicBezTo>
                <a:cubicBezTo>
                  <a:pt x="66875" y="2802203"/>
                  <a:pt x="-15066" y="2535922"/>
                  <a:pt x="2005" y="2387420"/>
                </a:cubicBezTo>
                <a:cubicBezTo>
                  <a:pt x="19076" y="2238918"/>
                  <a:pt x="285382" y="2090415"/>
                  <a:pt x="739466" y="2028966"/>
                </a:cubicBezTo>
                <a:cubicBezTo>
                  <a:pt x="1193550" y="1967517"/>
                  <a:pt x="2419237" y="2262815"/>
                  <a:pt x="2726512" y="201872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387451" y="3612126"/>
            <a:ext cx="1079306" cy="997974"/>
            <a:chOff x="5387451" y="3459726"/>
            <a:chExt cx="1079306" cy="997974"/>
          </a:xfrm>
        </p:grpSpPr>
        <p:sp>
          <p:nvSpPr>
            <p:cNvPr id="239" name="Oval 238"/>
            <p:cNvSpPr/>
            <p:nvPr/>
          </p:nvSpPr>
          <p:spPr>
            <a:xfrm>
              <a:off x="5617864" y="3459726"/>
              <a:ext cx="848893" cy="8488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39" idx="3"/>
            </p:cNvCxnSpPr>
            <p:nvPr/>
          </p:nvCxnSpPr>
          <p:spPr>
            <a:xfrm flipV="1">
              <a:off x="5387451" y="4184301"/>
              <a:ext cx="354731" cy="2733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>
            <a:stCxn id="9" idx="0"/>
            <a:endCxn id="8" idx="4"/>
          </p:cNvCxnSpPr>
          <p:nvPr/>
        </p:nvCxnSpPr>
        <p:spPr>
          <a:xfrm flipH="1" flipV="1">
            <a:off x="5818607" y="2354551"/>
            <a:ext cx="216458" cy="14928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9" idx="2"/>
          </p:cNvCxnSpPr>
          <p:nvPr/>
        </p:nvCxnSpPr>
        <p:spPr>
          <a:xfrm flipV="1">
            <a:off x="3628609" y="4037864"/>
            <a:ext cx="2215956" cy="557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5" idx="2"/>
          </p:cNvCxnSpPr>
          <p:nvPr/>
        </p:nvCxnSpPr>
        <p:spPr>
          <a:xfrm flipV="1">
            <a:off x="6225565" y="3469508"/>
            <a:ext cx="1936318" cy="5683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5"/>
            <a:endCxn id="11" idx="1"/>
          </p:cNvCxnSpPr>
          <p:nvPr/>
        </p:nvCxnSpPr>
        <p:spPr>
          <a:xfrm>
            <a:off x="6169769" y="4172568"/>
            <a:ext cx="1644538" cy="13771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The Graph-Parallel Pattern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8161883" y="3279008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47609" y="390316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28107" y="1973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44565" y="3847364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58511" y="5493915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5273151" y="5549711"/>
            <a:ext cx="2485360" cy="134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6" idx="7"/>
          </p:cNvCxnSpPr>
          <p:nvPr/>
        </p:nvCxnSpPr>
        <p:spPr>
          <a:xfrm flipH="1">
            <a:off x="4205742" y="2164051"/>
            <a:ext cx="1422365" cy="246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1"/>
            <a:endCxn id="7" idx="4"/>
          </p:cNvCxnSpPr>
          <p:nvPr/>
        </p:nvCxnSpPr>
        <p:spPr>
          <a:xfrm flipH="1" flipV="1">
            <a:off x="3438109" y="4284160"/>
            <a:ext cx="1509838" cy="11308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3"/>
            <a:endCxn id="7" idx="0"/>
          </p:cNvCxnSpPr>
          <p:nvPr/>
        </p:nvCxnSpPr>
        <p:spPr>
          <a:xfrm flipH="1">
            <a:off x="3438109" y="2679755"/>
            <a:ext cx="498225" cy="1223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0"/>
            <a:endCxn id="5" idx="4"/>
          </p:cNvCxnSpPr>
          <p:nvPr/>
        </p:nvCxnSpPr>
        <p:spPr>
          <a:xfrm flipV="1">
            <a:off x="7949011" y="3660008"/>
            <a:ext cx="403372" cy="1833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2" idx="2"/>
            <a:endCxn id="8" idx="6"/>
          </p:cNvCxnSpPr>
          <p:nvPr/>
        </p:nvCxnSpPr>
        <p:spPr>
          <a:xfrm flipH="1">
            <a:off x="6009107" y="1943100"/>
            <a:ext cx="1947662" cy="2209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2" idx="4"/>
            <a:endCxn id="5" idx="0"/>
          </p:cNvCxnSpPr>
          <p:nvPr/>
        </p:nvCxnSpPr>
        <p:spPr>
          <a:xfrm>
            <a:off x="8147269" y="2133600"/>
            <a:ext cx="205114" cy="114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8" idx="5"/>
            <a:endCxn id="5" idx="1"/>
          </p:cNvCxnSpPr>
          <p:nvPr/>
        </p:nvCxnSpPr>
        <p:spPr>
          <a:xfrm>
            <a:off x="5953311" y="2298755"/>
            <a:ext cx="2264368" cy="1036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80538" y="2354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92151" y="535921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956769" y="175260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4" name="Can 213"/>
          <p:cNvSpPr/>
          <p:nvPr/>
        </p:nvSpPr>
        <p:spPr>
          <a:xfrm>
            <a:off x="762000" y="2377577"/>
            <a:ext cx="1822558" cy="13429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Model / Alg. </a:t>
            </a:r>
          </a:p>
          <a:p>
            <a:pPr algn="ctr"/>
            <a:r>
              <a:rPr lang="en-US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State</a:t>
            </a:r>
            <a:endParaRPr lang="en-US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3514309" y="2219847"/>
            <a:ext cx="5096291" cy="3663286"/>
            <a:chOff x="3514309" y="2067447"/>
            <a:chExt cx="5096291" cy="3663286"/>
          </a:xfrm>
        </p:grpSpPr>
        <p:sp>
          <p:nvSpPr>
            <p:cNvPr id="216" name="Can 215"/>
            <p:cNvSpPr/>
            <p:nvPr/>
          </p:nvSpPr>
          <p:spPr>
            <a:xfrm>
              <a:off x="3514309" y="4020168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844565" y="206744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Can 217"/>
            <p:cNvSpPr/>
            <p:nvPr/>
          </p:nvSpPr>
          <p:spPr>
            <a:xfrm>
              <a:off x="6055469" y="398071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7989079" y="5540233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2" name="Can 221"/>
            <p:cNvSpPr/>
            <p:nvPr/>
          </p:nvSpPr>
          <p:spPr>
            <a:xfrm>
              <a:off x="8382000" y="3261312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6" name="Can 225"/>
            <p:cNvSpPr/>
            <p:nvPr/>
          </p:nvSpPr>
          <p:spPr>
            <a:xfrm>
              <a:off x="4663551" y="381196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8" name="Can 227"/>
            <p:cNvSpPr/>
            <p:nvPr/>
          </p:nvSpPr>
          <p:spPr>
            <a:xfrm>
              <a:off x="5816153" y="289665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1" name="Can 230"/>
            <p:cNvSpPr/>
            <p:nvPr/>
          </p:nvSpPr>
          <p:spPr>
            <a:xfrm>
              <a:off x="7048500" y="3507889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3" name="Can 232"/>
            <p:cNvSpPr/>
            <p:nvPr/>
          </p:nvSpPr>
          <p:spPr>
            <a:xfrm>
              <a:off x="6858000" y="45720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3591533" y="1916401"/>
            <a:ext cx="4798950" cy="3863264"/>
            <a:chOff x="3591533" y="1764001"/>
            <a:chExt cx="4798950" cy="3863264"/>
          </a:xfrm>
        </p:grpSpPr>
        <p:sp>
          <p:nvSpPr>
            <p:cNvPr id="215" name="Can 214"/>
            <p:cNvSpPr/>
            <p:nvPr/>
          </p:nvSpPr>
          <p:spPr>
            <a:xfrm>
              <a:off x="4147238" y="243951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Can 218"/>
            <p:cNvSpPr/>
            <p:nvPr/>
          </p:nvSpPr>
          <p:spPr>
            <a:xfrm>
              <a:off x="5158851" y="543676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8161883" y="176400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Can 223"/>
            <p:cNvSpPr/>
            <p:nvPr/>
          </p:nvSpPr>
          <p:spPr>
            <a:xfrm>
              <a:off x="4777851" y="20383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5" name="Can 224"/>
            <p:cNvSpPr/>
            <p:nvPr/>
          </p:nvSpPr>
          <p:spPr>
            <a:xfrm>
              <a:off x="3591533" y="299190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Can 226"/>
            <p:cNvSpPr/>
            <p:nvPr/>
          </p:nvSpPr>
          <p:spPr>
            <a:xfrm>
              <a:off x="6934200" y="178124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9" name="Can 228"/>
            <p:cNvSpPr/>
            <p:nvPr/>
          </p:nvSpPr>
          <p:spPr>
            <a:xfrm>
              <a:off x="6972300" y="253476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0" name="Can 229"/>
            <p:cNvSpPr/>
            <p:nvPr/>
          </p:nvSpPr>
          <p:spPr>
            <a:xfrm>
              <a:off x="8103379" y="239265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2" name="Can 231"/>
            <p:cNvSpPr/>
            <p:nvPr/>
          </p:nvSpPr>
          <p:spPr>
            <a:xfrm>
              <a:off x="8047583" y="42672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4" name="Can 233"/>
            <p:cNvSpPr/>
            <p:nvPr/>
          </p:nvSpPr>
          <p:spPr>
            <a:xfrm>
              <a:off x="6324600" y="534151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5" name="Can 234"/>
            <p:cNvSpPr/>
            <p:nvPr/>
          </p:nvSpPr>
          <p:spPr>
            <a:xfrm>
              <a:off x="4157897" y="4667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49" name="Rounded Rectangle 248"/>
          <p:cNvSpPr/>
          <p:nvPr/>
        </p:nvSpPr>
        <p:spPr>
          <a:xfrm>
            <a:off x="462863" y="5111561"/>
            <a:ext cx="3575737" cy="13654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Helvetica Neue Light"/>
                <a:cs typeface="Helvetica Neue Light"/>
              </a:rPr>
              <a:t>Fundamental Pattern</a:t>
            </a:r>
            <a:endParaRPr lang="en-US" b="1" dirty="0" smtClean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011317" y="1752600"/>
            <a:ext cx="2370683" cy="1526408"/>
            <a:chOff x="6019800" y="1600200"/>
            <a:chExt cx="2370683" cy="1526408"/>
          </a:xfrm>
        </p:grpSpPr>
        <p:grpSp>
          <p:nvGrpSpPr>
            <p:cNvPr id="14" name="Group 13"/>
            <p:cNvGrpSpPr/>
            <p:nvPr/>
          </p:nvGrpSpPr>
          <p:grpSpPr>
            <a:xfrm>
              <a:off x="6019800" y="1600200"/>
              <a:ext cx="2343276" cy="1526408"/>
              <a:chOff x="6019800" y="1600200"/>
              <a:chExt cx="2343276" cy="1526408"/>
            </a:xfrm>
          </p:grpSpPr>
          <p:cxnSp>
            <p:nvCxnSpPr>
              <p:cNvPr id="57" name="Straight Connector 56"/>
              <p:cNvCxnSpPr>
                <a:stCxn id="59" idx="2"/>
              </p:cNvCxnSpPr>
              <p:nvPr/>
            </p:nvCxnSpPr>
            <p:spPr>
              <a:xfrm flipH="1">
                <a:off x="6019800" y="1790700"/>
                <a:ext cx="1947662" cy="2209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9" idx="4"/>
              </p:cNvCxnSpPr>
              <p:nvPr/>
            </p:nvCxnSpPr>
            <p:spPr>
              <a:xfrm>
                <a:off x="8157962" y="1981200"/>
                <a:ext cx="205114" cy="114540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967462" y="1600200"/>
                <a:ext cx="381000" cy="3810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1" name="Can 60"/>
            <p:cNvSpPr/>
            <p:nvPr/>
          </p:nvSpPr>
          <p:spPr>
            <a:xfrm>
              <a:off x="8161883" y="17526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Can 61"/>
            <p:cNvSpPr/>
            <p:nvPr/>
          </p:nvSpPr>
          <p:spPr>
            <a:xfrm>
              <a:off x="6934200" y="176984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Can 62"/>
            <p:cNvSpPr/>
            <p:nvPr/>
          </p:nvSpPr>
          <p:spPr>
            <a:xfrm>
              <a:off x="8103379" y="2381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68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14" grpId="0" animBg="1"/>
      <p:bldP spid="2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Gill Sans Light"/>
                <a:cs typeface="Gill Sans Light"/>
              </a:rPr>
              <a:t>Graph-Parallel Systems</a:t>
            </a:r>
            <a:endParaRPr lang="en-US" sz="6000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5380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959560"/>
            <a:ext cx="1600200" cy="1926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888" y="2590800"/>
            <a:ext cx="2408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426845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 smtClean="0">
                <a:latin typeface="Gill Sans Light"/>
                <a:cs typeface="Gill Sans Light"/>
              </a:rPr>
              <a:t>Expose </a:t>
            </a:r>
            <a:r>
              <a:rPr lang="en-US" sz="44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specialized APIs</a:t>
            </a:r>
            <a:r>
              <a:rPr lang="en-US" sz="4400" i="1" dirty="0" smtClean="0">
                <a:latin typeface="Gill Sans Light"/>
                <a:cs typeface="Gill Sans Light"/>
              </a:rPr>
              <a:t> to simplify </a:t>
            </a:r>
            <a:br>
              <a:rPr lang="en-US" sz="4400" i="1" dirty="0" smtClean="0">
                <a:latin typeface="Gill Sans Light"/>
                <a:cs typeface="Gill Sans Light"/>
              </a:rPr>
            </a:br>
            <a:r>
              <a:rPr lang="en-US" sz="4400" i="1" dirty="0" smtClean="0">
                <a:latin typeface="Gill Sans Light"/>
                <a:cs typeface="Gill Sans Light"/>
              </a:rPr>
              <a:t>graph programming.</a:t>
            </a:r>
          </a:p>
        </p:txBody>
      </p:sp>
    </p:spTree>
    <p:extLst>
      <p:ext uri="{BB962C8B-B14F-4D97-AF65-F5344CB8AC3E}">
        <p14:creationId xmlns:p14="http://schemas.microsoft.com/office/powerpoint/2010/main" val="296861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Graph structured </a:t>
            </a:r>
            <a:r>
              <a:rPr lang="en-US" dirty="0"/>
              <a:t>d</a:t>
            </a:r>
            <a:r>
              <a:rPr lang="en-US" dirty="0" smtClean="0"/>
              <a:t>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Common properties of graph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Graph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Systems for large-scale graph computation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GraphX</a:t>
            </a:r>
            <a:r>
              <a:rPr lang="en-US" dirty="0" smtClean="0"/>
              <a:t>: Graph Computation in Spark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Summary of other graph 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5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457200" y="3733800"/>
            <a:ext cx="5181600" cy="7620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57200" y="4648200"/>
            <a:ext cx="5181600" cy="9906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57200" y="2286000"/>
            <a:ext cx="5181600" cy="12954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The Vertex Program Abstraction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1164848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600" dirty="0" smtClean="0">
                <a:solidFill>
                  <a:prstClr val="black"/>
                </a:solidFill>
                <a:latin typeface="Gill Sans Light"/>
                <a:cs typeface="Gill Sans Light"/>
              </a:rPr>
              <a:t>Vertex-Programs interact by sending </a:t>
            </a:r>
            <a:r>
              <a:rPr lang="en-US" sz="26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messages</a:t>
            </a:r>
            <a:r>
              <a:rPr lang="en-US" sz="2600" dirty="0" smtClean="0">
                <a:solidFill>
                  <a:prstClr val="black"/>
                </a:solidFill>
                <a:latin typeface="Gill Sans Light"/>
                <a:cs typeface="Gill Sans Light"/>
              </a:rPr>
              <a:t>.</a:t>
            </a:r>
            <a:endParaRPr lang="en-US" sz="2600" b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690986" y="1862460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813697" y="2190132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279219" y="2320549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84983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151478" y="2633741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45312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44481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784152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i</a:t>
            </a:r>
            <a:endParaRPr lang="en-US" sz="2400" dirty="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444818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841529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6094780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14981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854652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813696" y="4692362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279219" y="3692668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916817" y="3878218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218462" y="3884856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520106" y="3878217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9" name="TextBox 48"/>
          <p:cNvSpPr txBox="1"/>
          <p:nvPr/>
        </p:nvSpPr>
        <p:spPr>
          <a:xfrm>
            <a:off x="228600" y="1842968"/>
            <a:ext cx="5638800" cy="387798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Pregel_PageRank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,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: 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Receive all the messages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total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i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in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: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total = total +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Update the rank of this vertex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0.15 + total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Send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new messages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to neighbors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i="1" dirty="0" err="1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(j in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]) :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Send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R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]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) to vertex j</a:t>
            </a:r>
            <a:endParaRPr lang="en-US" sz="2000" b="1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886828" y="1981200"/>
            <a:ext cx="1420706" cy="1305851"/>
            <a:chOff x="6705600" y="2286000"/>
            <a:chExt cx="1420706" cy="1305851"/>
          </a:xfrm>
        </p:grpSpPr>
        <p:grpSp>
          <p:nvGrpSpPr>
            <p:cNvPr id="30" name="Group 29"/>
            <p:cNvGrpSpPr/>
            <p:nvPr/>
          </p:nvGrpSpPr>
          <p:grpSpPr>
            <a:xfrm>
              <a:off x="6705600" y="2286000"/>
              <a:ext cx="838200" cy="190500"/>
              <a:chOff x="838200" y="4800600"/>
              <a:chExt cx="838200" cy="190500"/>
            </a:xfrm>
          </p:grpSpPr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45" name="Isosceles Triangle 44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31" name="Group 30"/>
            <p:cNvGrpSpPr/>
            <p:nvPr/>
          </p:nvGrpSpPr>
          <p:grpSpPr>
            <a:xfrm rot="17509780">
              <a:off x="6958118" y="2982894"/>
              <a:ext cx="838200" cy="190500"/>
              <a:chOff x="838200" y="4800600"/>
              <a:chExt cx="838200" cy="190500"/>
            </a:xfrm>
          </p:grpSpPr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0" name="Rectangle 3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 rot="14940104">
              <a:off x="7611956" y="3077501"/>
              <a:ext cx="838200" cy="190500"/>
              <a:chOff x="838200" y="4800600"/>
              <a:chExt cx="838200" cy="190500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37" name="Isosceles Triangle 36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6886828" y="2286000"/>
            <a:ext cx="1749545" cy="1138430"/>
            <a:chOff x="6705600" y="2590800"/>
            <a:chExt cx="1749545" cy="1138430"/>
          </a:xfrm>
        </p:grpSpPr>
        <p:grpSp>
          <p:nvGrpSpPr>
            <p:cNvPr id="65" name="Group 64"/>
            <p:cNvGrpSpPr/>
            <p:nvPr/>
          </p:nvGrpSpPr>
          <p:grpSpPr>
            <a:xfrm flipH="1">
              <a:off x="6705600" y="2590800"/>
              <a:ext cx="838200" cy="190500"/>
              <a:chOff x="838200" y="4800600"/>
              <a:chExt cx="838200" cy="190500"/>
            </a:xfrm>
          </p:grpSpPr>
          <p:cxnSp>
            <p:nvCxnSpPr>
              <p:cNvPr id="76" name="Straight Arrow Connector 75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7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79" name="Isosceles Triangle 78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67" name="Group 66"/>
            <p:cNvGrpSpPr/>
            <p:nvPr/>
          </p:nvGrpSpPr>
          <p:grpSpPr>
            <a:xfrm rot="4027185">
              <a:off x="7940795" y="2994909"/>
              <a:ext cx="838200" cy="190500"/>
              <a:chOff x="838200" y="4800600"/>
              <a:chExt cx="838200" cy="190500"/>
            </a:xfrm>
          </p:grpSpPr>
          <p:cxnSp>
            <p:nvCxnSpPr>
              <p:cNvPr id="68" name="Straight Arrow Connector 6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0" name="Rectangle 6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71" name="Isosceles Triangle 7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 rot="17445069" flipH="1">
              <a:off x="7177618" y="3214880"/>
              <a:ext cx="838200" cy="190500"/>
              <a:chOff x="838200" y="4800600"/>
              <a:chExt cx="838200" cy="190500"/>
            </a:xfrm>
          </p:grpSpPr>
          <p:cxnSp>
            <p:nvCxnSpPr>
              <p:cNvPr id="81" name="Straight Arrow Connector 80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sp>
        <p:nvSpPr>
          <p:cNvPr id="9" name="Rectangle 8"/>
          <p:cNvSpPr/>
          <p:nvPr/>
        </p:nvSpPr>
        <p:spPr>
          <a:xfrm>
            <a:off x="74715" y="6320135"/>
            <a:ext cx="6424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Malewicz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et al. 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PODC’09, SIGMOD’10]</a:t>
            </a:r>
          </a:p>
        </p:txBody>
      </p:sp>
    </p:spTree>
    <p:extLst>
      <p:ext uri="{BB962C8B-B14F-4D97-AF65-F5344CB8AC3E}">
        <p14:creationId xmlns:p14="http://schemas.microsoft.com/office/powerpoint/2010/main" val="91712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3" grpId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72"/>
          <p:cNvGrpSpPr/>
          <p:nvPr/>
        </p:nvGrpSpPr>
        <p:grpSpPr>
          <a:xfrm>
            <a:off x="7391400" y="1905000"/>
            <a:ext cx="1066800" cy="3886200"/>
            <a:chOff x="7696200" y="1981200"/>
            <a:chExt cx="1066800" cy="3352800"/>
          </a:xfrm>
        </p:grpSpPr>
        <p:sp>
          <p:nvSpPr>
            <p:cNvPr id="170" name="Right Arrow 169"/>
            <p:cNvSpPr/>
            <p:nvPr/>
          </p:nvSpPr>
          <p:spPr bwMode="auto">
            <a:xfrm>
              <a:off x="7696200" y="3429000"/>
              <a:ext cx="4572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 rot="5400000">
              <a:off x="6858000" y="3429000"/>
              <a:ext cx="33528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600200"/>
          </a:xfrm>
        </p:spPr>
        <p:txBody>
          <a:bodyPr>
            <a:normAutofit/>
          </a:bodyPr>
          <a:lstStyle/>
          <a:p>
            <a:r>
              <a:rPr lang="en-US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Iterative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dirty="0" smtClean="0">
                <a:latin typeface="Gill Sans Light"/>
                <a:cs typeface="Gill Sans Light"/>
              </a:rPr>
              <a:t>Bulk </a:t>
            </a:r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Synchronous </a:t>
            </a:r>
            <a:r>
              <a:rPr lang="en-US" dirty="0" smtClean="0">
                <a:latin typeface="Gill Sans Light"/>
                <a:cs typeface="Gill Sans Light"/>
              </a:rPr>
              <a:t>Execution</a:t>
            </a:r>
            <a:endParaRPr lang="en-US" b="1" dirty="0">
              <a:latin typeface="Gill Sans Light"/>
              <a:cs typeface="Gill Sans Light"/>
            </a:endParaRPr>
          </a:p>
        </p:txBody>
      </p:sp>
      <p:grpSp>
        <p:nvGrpSpPr>
          <p:cNvPr id="15" name="Group 30"/>
          <p:cNvGrpSpPr/>
          <p:nvPr/>
        </p:nvGrpSpPr>
        <p:grpSpPr>
          <a:xfrm>
            <a:off x="609600" y="2857500"/>
            <a:ext cx="2667000" cy="2857500"/>
            <a:chOff x="1066800" y="2667000"/>
            <a:chExt cx="2133600" cy="22860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67593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2400300"/>
            <a:ext cx="457200" cy="721330"/>
          </a:xfrm>
          <a:prstGeom prst="rect">
            <a:avLst/>
          </a:prstGeom>
          <a:noFill/>
        </p:spPr>
      </p:pic>
      <p:pic>
        <p:nvPicPr>
          <p:cNvPr id="37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2400300"/>
            <a:ext cx="457200" cy="721330"/>
          </a:xfrm>
          <a:prstGeom prst="rect">
            <a:avLst/>
          </a:prstGeom>
          <a:noFill/>
        </p:spPr>
      </p:pic>
      <p:pic>
        <p:nvPicPr>
          <p:cNvPr id="38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3695700"/>
            <a:ext cx="457200" cy="721330"/>
          </a:xfrm>
          <a:prstGeom prst="rect">
            <a:avLst/>
          </a:prstGeom>
          <a:noFill/>
        </p:spPr>
      </p:pic>
      <p:pic>
        <p:nvPicPr>
          <p:cNvPr id="39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3314700"/>
            <a:ext cx="457200" cy="721330"/>
          </a:xfrm>
          <a:prstGeom prst="rect">
            <a:avLst/>
          </a:prstGeom>
          <a:noFill/>
        </p:spPr>
      </p:pic>
      <p:pic>
        <p:nvPicPr>
          <p:cNvPr id="40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4686300"/>
            <a:ext cx="457200" cy="721330"/>
          </a:xfrm>
          <a:prstGeom prst="rect">
            <a:avLst/>
          </a:prstGeom>
          <a:noFill/>
        </p:spPr>
      </p:pic>
      <p:pic>
        <p:nvPicPr>
          <p:cNvPr id="41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914900"/>
            <a:ext cx="457200" cy="721330"/>
          </a:xfrm>
          <a:prstGeom prst="rect">
            <a:avLst/>
          </a:prstGeom>
          <a:noFill/>
        </p:spPr>
      </p:pic>
      <p:pic>
        <p:nvPicPr>
          <p:cNvPr id="42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076700"/>
            <a:ext cx="457200" cy="721330"/>
          </a:xfrm>
          <a:prstGeom prst="rect">
            <a:avLst/>
          </a:prstGeom>
          <a:noFill/>
        </p:spPr>
      </p:pic>
      <p:grpSp>
        <p:nvGrpSpPr>
          <p:cNvPr id="16" name="Group 42"/>
          <p:cNvGrpSpPr/>
          <p:nvPr/>
        </p:nvGrpSpPr>
        <p:grpSpPr>
          <a:xfrm>
            <a:off x="4316018" y="2895600"/>
            <a:ext cx="2667000" cy="2857500"/>
            <a:chOff x="1066800" y="2667000"/>
            <a:chExt cx="2133600" cy="2286000"/>
          </a:xfrm>
        </p:grpSpPr>
        <p:cxnSp>
          <p:nvCxnSpPr>
            <p:cNvPr id="44" name="Straight Connector 4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1" name="Group 72"/>
          <p:cNvGrpSpPr/>
          <p:nvPr/>
        </p:nvGrpSpPr>
        <p:grpSpPr>
          <a:xfrm>
            <a:off x="5459018" y="2781300"/>
            <a:ext cx="838200" cy="190500"/>
            <a:chOff x="6705600" y="2133600"/>
            <a:chExt cx="838200" cy="190500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64" name="Rectangle 63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5" name="Isosceles Triangle 64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6" name="Group 73"/>
          <p:cNvGrpSpPr/>
          <p:nvPr/>
        </p:nvGrpSpPr>
        <p:grpSpPr>
          <a:xfrm rot="17696688">
            <a:off x="4319600" y="3601526"/>
            <a:ext cx="838200" cy="190500"/>
            <a:chOff x="6705600" y="2133600"/>
            <a:chExt cx="838200" cy="190500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78" name="Isosceles Triangle 7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 rot="19876540">
            <a:off x="4702814" y="4034938"/>
            <a:ext cx="838200" cy="190500"/>
            <a:chOff x="6705600" y="2133600"/>
            <a:chExt cx="838200" cy="190500"/>
          </a:xfrm>
        </p:grpSpPr>
        <p:cxnSp>
          <p:nvCxnSpPr>
            <p:cNvPr id="80" name="Straight Arrow Connector 7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3" name="Isosceles Triangle 8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0" name="Group 83"/>
          <p:cNvGrpSpPr/>
          <p:nvPr/>
        </p:nvGrpSpPr>
        <p:grpSpPr>
          <a:xfrm rot="17696688">
            <a:off x="6319914" y="4744525"/>
            <a:ext cx="838200" cy="190500"/>
            <a:chOff x="6705600" y="2133600"/>
            <a:chExt cx="838200" cy="190500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7" name="Rectangle 8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8" name="Isosceles Triangle 8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2" name="Group 88"/>
          <p:cNvGrpSpPr/>
          <p:nvPr/>
        </p:nvGrpSpPr>
        <p:grpSpPr>
          <a:xfrm rot="15609024">
            <a:off x="6424657" y="3534367"/>
            <a:ext cx="838200" cy="190500"/>
            <a:chOff x="6705600" y="2133600"/>
            <a:chExt cx="838200" cy="190500"/>
          </a:xfrm>
        </p:grpSpPr>
        <p:cxnSp>
          <p:nvCxnSpPr>
            <p:cNvPr id="90" name="Straight Arrow Connector 8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2" name="Rectangle 9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3" name="Isosceles Triangle 9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4" name="Group 93"/>
          <p:cNvGrpSpPr/>
          <p:nvPr/>
        </p:nvGrpSpPr>
        <p:grpSpPr>
          <a:xfrm rot="19150095">
            <a:off x="5651134" y="3298844"/>
            <a:ext cx="838200" cy="190500"/>
            <a:chOff x="6705600" y="2133600"/>
            <a:chExt cx="838200" cy="190500"/>
          </a:xfrm>
        </p:grpSpPr>
        <p:cxnSp>
          <p:nvCxnSpPr>
            <p:cNvPr id="95" name="Straight Arrow Connector 9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8" name="Isosceles Triangle 9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6" name="Group 98"/>
          <p:cNvGrpSpPr/>
          <p:nvPr/>
        </p:nvGrpSpPr>
        <p:grpSpPr>
          <a:xfrm rot="20073751">
            <a:off x="5535501" y="5429919"/>
            <a:ext cx="838200" cy="190500"/>
            <a:chOff x="6705600" y="2133600"/>
            <a:chExt cx="838200" cy="190500"/>
          </a:xfrm>
        </p:grpSpPr>
        <p:cxnSp>
          <p:nvCxnSpPr>
            <p:cNvPr id="100" name="Straight Arrow Connector 9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2" name="Rectangle 10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3" name="Isosceles Triangle 10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1" name="Group 103"/>
          <p:cNvGrpSpPr/>
          <p:nvPr/>
        </p:nvGrpSpPr>
        <p:grpSpPr>
          <a:xfrm rot="3044479">
            <a:off x="4187068" y="5146198"/>
            <a:ext cx="838200" cy="190500"/>
            <a:chOff x="6705600" y="2133600"/>
            <a:chExt cx="838200" cy="190500"/>
          </a:xfrm>
        </p:grpSpPr>
        <p:cxnSp>
          <p:nvCxnSpPr>
            <p:cNvPr id="105" name="Straight Arrow Connector 10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3" name="Group 108"/>
          <p:cNvGrpSpPr/>
          <p:nvPr/>
        </p:nvGrpSpPr>
        <p:grpSpPr>
          <a:xfrm rot="3953199">
            <a:off x="5755277" y="4364793"/>
            <a:ext cx="838200" cy="190500"/>
            <a:chOff x="6705600" y="2133600"/>
            <a:chExt cx="838200" cy="190500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3" name="Isosceles Triangle 11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8" name="Group 113"/>
          <p:cNvGrpSpPr/>
          <p:nvPr/>
        </p:nvGrpSpPr>
        <p:grpSpPr>
          <a:xfrm rot="17428016">
            <a:off x="4956535" y="4583024"/>
            <a:ext cx="838200" cy="190500"/>
            <a:chOff x="6705600" y="2133600"/>
            <a:chExt cx="838200" cy="190500"/>
          </a:xfrm>
        </p:grpSpPr>
        <p:cxnSp>
          <p:nvCxnSpPr>
            <p:cNvPr id="115" name="Straight Arrow Connector 11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8" name="Isosceles Triangle 11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0" name="Group 118"/>
          <p:cNvGrpSpPr/>
          <p:nvPr/>
        </p:nvGrpSpPr>
        <p:grpSpPr>
          <a:xfrm flipH="1">
            <a:off x="5382818" y="3124200"/>
            <a:ext cx="838200" cy="190500"/>
            <a:chOff x="6705600" y="2133600"/>
            <a:chExt cx="838200" cy="190500"/>
          </a:xfrm>
        </p:grpSpPr>
        <p:cxnSp>
          <p:nvCxnSpPr>
            <p:cNvPr id="120" name="Straight Arrow Connector 11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2" name="Rectangle 12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2" name="Group 123"/>
          <p:cNvGrpSpPr/>
          <p:nvPr/>
        </p:nvGrpSpPr>
        <p:grpSpPr>
          <a:xfrm rot="17611685" flipH="1">
            <a:off x="4679393" y="3597268"/>
            <a:ext cx="838200" cy="190500"/>
            <a:chOff x="6705600" y="2133600"/>
            <a:chExt cx="838200" cy="190500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7" name="Rectangle 12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8" name="Isosceles Triangle 12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4" name="Group 128"/>
          <p:cNvGrpSpPr/>
          <p:nvPr/>
        </p:nvGrpSpPr>
        <p:grpSpPr>
          <a:xfrm rot="19860717" flipH="1">
            <a:off x="4717384" y="4382175"/>
            <a:ext cx="838200" cy="190500"/>
            <a:chOff x="6705600" y="2133600"/>
            <a:chExt cx="838200" cy="190500"/>
          </a:xfrm>
        </p:grpSpPr>
        <p:cxnSp>
          <p:nvCxnSpPr>
            <p:cNvPr id="130" name="Straight Arrow Connector 12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3" name="Isosceles Triangle 13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9" name="Group 133"/>
          <p:cNvGrpSpPr/>
          <p:nvPr/>
        </p:nvGrpSpPr>
        <p:grpSpPr>
          <a:xfrm rot="2931521" flipH="1">
            <a:off x="4495458" y="4936663"/>
            <a:ext cx="838200" cy="190500"/>
            <a:chOff x="6705600" y="2133600"/>
            <a:chExt cx="838200" cy="190500"/>
          </a:xfrm>
        </p:grpSpPr>
        <p:cxnSp>
          <p:nvCxnSpPr>
            <p:cNvPr id="135" name="Straight Arrow Connector 13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7" name="Rectangle 13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8" name="Isosceles Triangle 13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4" name="Group 138"/>
          <p:cNvGrpSpPr/>
          <p:nvPr/>
        </p:nvGrpSpPr>
        <p:grpSpPr>
          <a:xfrm rot="17336772" flipH="1">
            <a:off x="5189882" y="4811429"/>
            <a:ext cx="838200" cy="190500"/>
            <a:chOff x="6705600" y="2133600"/>
            <a:chExt cx="838200" cy="190500"/>
          </a:xfrm>
        </p:grpSpPr>
        <p:cxnSp>
          <p:nvCxnSpPr>
            <p:cNvPr id="140" name="Straight Arrow Connector 13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3" name="Isosceles Triangle 14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9" name="Group 143"/>
          <p:cNvGrpSpPr/>
          <p:nvPr/>
        </p:nvGrpSpPr>
        <p:grpSpPr>
          <a:xfrm rot="19968762" flipH="1">
            <a:off x="5342282" y="5114936"/>
            <a:ext cx="838200" cy="190500"/>
            <a:chOff x="6705600" y="2133600"/>
            <a:chExt cx="838200" cy="190500"/>
          </a:xfrm>
        </p:grpSpPr>
        <p:cxnSp>
          <p:nvCxnSpPr>
            <p:cNvPr id="145" name="Straight Arrow Connector 14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7" name="Rectangle 14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8" name="Isosceles Triangle 14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4" name="Group 148"/>
          <p:cNvGrpSpPr/>
          <p:nvPr/>
        </p:nvGrpSpPr>
        <p:grpSpPr>
          <a:xfrm rot="4129500" flipH="1">
            <a:off x="5368399" y="4434220"/>
            <a:ext cx="838200" cy="190500"/>
            <a:chOff x="6705600" y="2133600"/>
            <a:chExt cx="838200" cy="190500"/>
          </a:xfrm>
        </p:grpSpPr>
        <p:cxnSp>
          <p:nvCxnSpPr>
            <p:cNvPr id="150" name="Straight Arrow Connector 14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3" name="Isosceles Triangle 15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9" name="Group 153"/>
          <p:cNvGrpSpPr/>
          <p:nvPr/>
        </p:nvGrpSpPr>
        <p:grpSpPr>
          <a:xfrm rot="15507997" flipH="1">
            <a:off x="6123448" y="3666971"/>
            <a:ext cx="838200" cy="190500"/>
            <a:chOff x="6705600" y="2133600"/>
            <a:chExt cx="838200" cy="190500"/>
          </a:xfrm>
        </p:grpSpPr>
        <p:cxnSp>
          <p:nvCxnSpPr>
            <p:cNvPr id="155" name="Straight Arrow Connector 15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8" name="Isosceles Triangle 15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4" name="Group 158"/>
          <p:cNvGrpSpPr/>
          <p:nvPr/>
        </p:nvGrpSpPr>
        <p:grpSpPr>
          <a:xfrm rot="17694349" flipH="1">
            <a:off x="6107306" y="4522675"/>
            <a:ext cx="838200" cy="190500"/>
            <a:chOff x="6705600" y="2133600"/>
            <a:chExt cx="838200" cy="190500"/>
          </a:xfrm>
        </p:grpSpPr>
        <p:cxnSp>
          <p:nvCxnSpPr>
            <p:cNvPr id="160" name="Straight Arrow Connector 15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2" name="Rectangle 16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3" name="Isosceles Triangle 16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9" name="Group 163"/>
          <p:cNvGrpSpPr/>
          <p:nvPr/>
        </p:nvGrpSpPr>
        <p:grpSpPr>
          <a:xfrm rot="19050061" flipH="1">
            <a:off x="5836204" y="3610912"/>
            <a:ext cx="838200" cy="190500"/>
            <a:chOff x="6705600" y="2133600"/>
            <a:chExt cx="838200" cy="190500"/>
          </a:xfrm>
        </p:grpSpPr>
        <p:cxnSp>
          <p:nvCxnSpPr>
            <p:cNvPr id="165" name="Straight Arrow Connector 16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8" name="Isosceles Triangle 16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sp>
        <p:nvSpPr>
          <p:cNvPr id="174" name="TextBox 173"/>
          <p:cNvSpPr txBox="1"/>
          <p:nvPr/>
        </p:nvSpPr>
        <p:spPr>
          <a:xfrm>
            <a:off x="1355127" y="1790700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200" b="1" dirty="0">
                <a:solidFill>
                  <a:prstClr val="black"/>
                </a:solidFill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315316" y="1790700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200" b="1" dirty="0">
                <a:solidFill>
                  <a:prstClr val="black"/>
                </a:solidFill>
                <a:latin typeface="Gill Sans Light"/>
                <a:cs typeface="Gill Sans Light"/>
              </a:rPr>
              <a:t>Communicate</a:t>
            </a:r>
          </a:p>
        </p:txBody>
      </p:sp>
      <p:sp>
        <p:nvSpPr>
          <p:cNvPr id="176" name="U-Turn Arrow 175"/>
          <p:cNvSpPr/>
          <p:nvPr/>
        </p:nvSpPr>
        <p:spPr bwMode="auto">
          <a:xfrm rot="10800000">
            <a:off x="1371600" y="5867399"/>
            <a:ext cx="7010400" cy="609600"/>
          </a:xfrm>
          <a:prstGeom prst="uturnArrow">
            <a:avLst>
              <a:gd name="adj1" fmla="val 28507"/>
              <a:gd name="adj2" fmla="val 25000"/>
              <a:gd name="adj3" fmla="val 28326"/>
              <a:gd name="adj4" fmla="val 46309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97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Gill Sans Light"/>
                <a:cs typeface="Gill Sans Light"/>
              </a:rPr>
              <a:t>Graph-Parallel Systems</a:t>
            </a:r>
            <a:endParaRPr lang="en-US" sz="6000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12304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828800"/>
            <a:ext cx="1600200" cy="1926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888" y="2460040"/>
            <a:ext cx="2408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468" y="4114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Gill Sans Light"/>
                <a:cs typeface="Gill Sans Light"/>
              </a:rPr>
              <a:t>Exploit graph structure to achieve </a:t>
            </a:r>
            <a:r>
              <a:rPr lang="en-US" sz="4000" i="1" dirty="0" smtClean="0">
                <a:latin typeface="Gill Sans Light"/>
                <a:cs typeface="Gill Sans Light"/>
              </a:rPr>
              <a:t/>
            </a:r>
            <a:br>
              <a:rPr lang="en-US" sz="4000" i="1" dirty="0" smtClean="0">
                <a:latin typeface="Gill Sans Light"/>
                <a:cs typeface="Gill Sans Light"/>
              </a:rPr>
            </a:br>
            <a:r>
              <a:rPr lang="en-US" sz="4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orders</a:t>
            </a:r>
            <a:r>
              <a:rPr lang="en-US" sz="4000" i="1" dirty="0">
                <a:solidFill>
                  <a:srgbClr val="3366FF"/>
                </a:solidFill>
                <a:latin typeface="Gill Sans Light"/>
                <a:cs typeface="Gill Sans Light"/>
              </a:rPr>
              <a:t>-of-magnitude performance gains</a:t>
            </a:r>
            <a:r>
              <a:rPr lang="en-US" sz="4000" i="1" dirty="0">
                <a:latin typeface="Gill Sans Light"/>
                <a:cs typeface="Gill Sans Light"/>
              </a:rPr>
              <a:t> </a:t>
            </a:r>
            <a:r>
              <a:rPr lang="en-US" sz="4000" i="1" dirty="0" smtClean="0">
                <a:latin typeface="Gill Sans Light"/>
                <a:cs typeface="Gill Sans Light"/>
              </a:rPr>
              <a:t/>
            </a:r>
            <a:br>
              <a:rPr lang="en-US" sz="4000" i="1" dirty="0" smtClean="0">
                <a:latin typeface="Gill Sans Light"/>
                <a:cs typeface="Gill Sans Light"/>
              </a:rPr>
            </a:br>
            <a:r>
              <a:rPr lang="en-US" sz="4000" i="1" dirty="0" smtClean="0">
                <a:latin typeface="Gill Sans Light"/>
                <a:cs typeface="Gill Sans Light"/>
              </a:rPr>
              <a:t>over </a:t>
            </a:r>
            <a:r>
              <a:rPr lang="en-US" sz="4000" i="1" dirty="0">
                <a:latin typeface="Gill Sans Light"/>
                <a:cs typeface="Gill Sans Light"/>
              </a:rPr>
              <a:t>more general </a:t>
            </a:r>
            <a:r>
              <a:rPr lang="en-US" sz="4000" i="1" dirty="0" smtClean="0">
                <a:latin typeface="Gill Sans Light"/>
                <a:cs typeface="Gill Sans Light"/>
              </a:rPr>
              <a:t>data</a:t>
            </a:r>
            <a:r>
              <a:rPr lang="en-US" sz="4000" i="1" dirty="0">
                <a:latin typeface="Gill Sans Light"/>
                <a:cs typeface="Gill Sans Light"/>
              </a:rPr>
              <a:t>-parallel systems.</a:t>
            </a:r>
            <a:endParaRPr lang="en-US" sz="4000" i="1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843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Graph System Optimizations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02102" y="1295400"/>
            <a:ext cx="2417298" cy="2438400"/>
            <a:chOff x="402102" y="1295400"/>
            <a:chExt cx="2417298" cy="2438400"/>
          </a:xfrm>
        </p:grpSpPr>
        <p:grpSp>
          <p:nvGrpSpPr>
            <p:cNvPr id="50" name="Group 49"/>
            <p:cNvGrpSpPr/>
            <p:nvPr/>
          </p:nvGrpSpPr>
          <p:grpSpPr>
            <a:xfrm rot="16200000" flipH="1">
              <a:off x="1104899" y="2095500"/>
              <a:ext cx="1143000" cy="2133600"/>
              <a:chOff x="1295400" y="1676400"/>
              <a:chExt cx="1143000" cy="2133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295400" y="1676400"/>
                <a:ext cx="304800" cy="1219200"/>
                <a:chOff x="1295400" y="1676400"/>
                <a:chExt cx="304800" cy="121920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295400" y="1676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1295400" y="1981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1295400" y="22860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295400" y="25908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866900" y="1676400"/>
                <a:ext cx="304800" cy="2133600"/>
                <a:chOff x="1905000" y="1676400"/>
                <a:chExt cx="304800" cy="21336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905000" y="1676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905000" y="1981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905000" y="22860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905000" y="25908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1905000" y="28956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1905000" y="3200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905000" y="3505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2286000" y="1676400"/>
                <a:ext cx="152400" cy="2133600"/>
                <a:chOff x="1905000" y="1676400"/>
                <a:chExt cx="304800" cy="2133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905000" y="1676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1905000" y="1981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905000" y="22860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905000" y="25908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905000" y="28956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905000" y="3200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1905000" y="3505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cxnSp>
            <p:nvCxnSpPr>
              <p:cNvPr id="32" name="Straight Arrow Connector 31"/>
              <p:cNvCxnSpPr>
                <a:endCxn id="13" idx="1"/>
              </p:cNvCxnSpPr>
              <p:nvPr/>
            </p:nvCxnSpPr>
            <p:spPr>
              <a:xfrm>
                <a:off x="1447800" y="1828800"/>
                <a:ext cx="419100" cy="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endCxn id="15" idx="1"/>
              </p:cNvCxnSpPr>
              <p:nvPr/>
            </p:nvCxnSpPr>
            <p:spPr>
              <a:xfrm>
                <a:off x="1447800" y="2133600"/>
                <a:ext cx="419100" cy="30480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endCxn id="18" idx="1"/>
              </p:cNvCxnSpPr>
              <p:nvPr/>
            </p:nvCxnSpPr>
            <p:spPr>
              <a:xfrm>
                <a:off x="1447800" y="2438400"/>
                <a:ext cx="419100" cy="60960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endCxn id="20" idx="1"/>
              </p:cNvCxnSpPr>
              <p:nvPr/>
            </p:nvCxnSpPr>
            <p:spPr>
              <a:xfrm>
                <a:off x="1447800" y="2743200"/>
                <a:ext cx="419100" cy="91440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/>
            <p:cNvSpPr txBox="1"/>
            <p:nvPr/>
          </p:nvSpPr>
          <p:spPr>
            <a:xfrm>
              <a:off x="402102" y="1295400"/>
              <a:ext cx="241729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Specialized</a:t>
              </a:r>
              <a:b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</a:br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Data-Structures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352800" y="1295400"/>
            <a:ext cx="2088686" cy="2499900"/>
            <a:chOff x="4062388" y="1865293"/>
            <a:chExt cx="2088686" cy="2499900"/>
          </a:xfrm>
        </p:grpSpPr>
        <p:sp>
          <p:nvSpPr>
            <p:cNvPr id="55" name="TextBox 54"/>
            <p:cNvSpPr txBox="1"/>
            <p:nvPr/>
          </p:nvSpPr>
          <p:spPr>
            <a:xfrm>
              <a:off x="4062388" y="1865293"/>
              <a:ext cx="19125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Vertex-Cuts</a:t>
              </a:r>
            </a:p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Partitioning</a:t>
              </a: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090304" y="2888642"/>
              <a:ext cx="2060770" cy="1476551"/>
              <a:chOff x="4345932" y="3071724"/>
              <a:chExt cx="2060770" cy="1476551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4345932" y="3071724"/>
                <a:ext cx="2060770" cy="1476551"/>
                <a:chOff x="4105808" y="2933700"/>
                <a:chExt cx="2828392" cy="2026556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05808" y="3238500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4189427" y="4366626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6477000" y="2933700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grpSp>
              <p:nvGrpSpPr>
                <p:cNvPr id="86" name="Group 85"/>
                <p:cNvGrpSpPr/>
                <p:nvPr/>
              </p:nvGrpSpPr>
              <p:grpSpPr>
                <a:xfrm rot="20675283">
                  <a:off x="4953000" y="3537174"/>
                  <a:ext cx="1143000" cy="685800"/>
                  <a:chOff x="4953000" y="3537174"/>
                  <a:chExt cx="1143000" cy="685800"/>
                </a:xfrm>
              </p:grpSpPr>
              <p:sp>
                <p:nvSpPr>
                  <p:cNvPr id="81" name="Chord 80"/>
                  <p:cNvSpPr/>
                  <p:nvPr/>
                </p:nvSpPr>
                <p:spPr>
                  <a:xfrm>
                    <a:off x="4953000" y="3537174"/>
                    <a:ext cx="685800" cy="685800"/>
                  </a:xfrm>
                  <a:prstGeom prst="chord">
                    <a:avLst>
                      <a:gd name="adj1" fmla="val 5518863"/>
                      <a:gd name="adj2" fmla="val 16113869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85" name="Chord 84"/>
                  <p:cNvSpPr/>
                  <p:nvPr/>
                </p:nvSpPr>
                <p:spPr>
                  <a:xfrm rot="10800000">
                    <a:off x="5410200" y="3537174"/>
                    <a:ext cx="685800" cy="685800"/>
                  </a:xfrm>
                  <a:prstGeom prst="chord">
                    <a:avLst>
                      <a:gd name="adj1" fmla="val 5518863"/>
                      <a:gd name="adj2" fmla="val 16113869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</p:grpSp>
            <p:sp>
              <p:nvSpPr>
                <p:cNvPr id="87" name="Oval 86"/>
                <p:cNvSpPr/>
                <p:nvPr/>
              </p:nvSpPr>
              <p:spPr>
                <a:xfrm>
                  <a:off x="6324600" y="4503056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89" name="Straight Connector 88"/>
                <p:cNvCxnSpPr>
                  <a:endCxn id="81" idx="2"/>
                </p:cNvCxnSpPr>
                <p:nvPr/>
              </p:nvCxnSpPr>
              <p:spPr>
                <a:xfrm>
                  <a:off x="4343400" y="3505199"/>
                  <a:ext cx="950853" cy="438296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endCxn id="81" idx="2"/>
                </p:cNvCxnSpPr>
                <p:nvPr/>
              </p:nvCxnSpPr>
              <p:spPr>
                <a:xfrm flipV="1">
                  <a:off x="4495800" y="3943495"/>
                  <a:ext cx="798453" cy="62850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>
                  <a:stCxn id="85" idx="2"/>
                </p:cNvCxnSpPr>
                <p:nvPr/>
              </p:nvCxnSpPr>
              <p:spPr>
                <a:xfrm flipV="1">
                  <a:off x="5754747" y="3238501"/>
                  <a:ext cx="950853" cy="578152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85" idx="2"/>
                </p:cNvCxnSpPr>
                <p:nvPr/>
              </p:nvCxnSpPr>
              <p:spPr>
                <a:xfrm>
                  <a:off x="5754747" y="3816653"/>
                  <a:ext cx="798453" cy="90774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1" name="Straight Connector 100"/>
              <p:cNvCxnSpPr/>
              <p:nvPr/>
            </p:nvCxnSpPr>
            <p:spPr>
              <a:xfrm>
                <a:off x="5181600" y="3086100"/>
                <a:ext cx="441951" cy="1462175"/>
              </a:xfrm>
              <a:prstGeom prst="line">
                <a:avLst/>
              </a:prstGeom>
              <a:ln w="38100" cmpd="sng">
                <a:solidFill>
                  <a:srgbClr val="C0504D"/>
                </a:solidFill>
                <a:prstDash val="sysDash"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Group 257"/>
          <p:cNvGrpSpPr/>
          <p:nvPr/>
        </p:nvGrpSpPr>
        <p:grpSpPr>
          <a:xfrm>
            <a:off x="5858987" y="1295400"/>
            <a:ext cx="2919614" cy="2499900"/>
            <a:chOff x="5858987" y="1397264"/>
            <a:chExt cx="2919614" cy="2499900"/>
          </a:xfrm>
        </p:grpSpPr>
        <p:sp>
          <p:nvSpPr>
            <p:cNvPr id="109" name="TextBox 108"/>
            <p:cNvSpPr txBox="1"/>
            <p:nvPr/>
          </p:nvSpPr>
          <p:spPr>
            <a:xfrm>
              <a:off x="5858987" y="1397264"/>
              <a:ext cx="29196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Remote</a:t>
              </a:r>
            </a:p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Caching / Mirroring</a:t>
              </a:r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6172200" y="2420613"/>
              <a:ext cx="2590800" cy="1476551"/>
              <a:chOff x="6324600" y="2945864"/>
              <a:chExt cx="2590800" cy="1476551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6944558" y="3429000"/>
                <a:ext cx="512365" cy="512365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7797006" y="3335167"/>
                <a:ext cx="512365" cy="512365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324600" y="3167942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6385525" y="3989896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8582283" y="2945864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2" name="Chord 121"/>
              <p:cNvSpPr/>
              <p:nvPr/>
            </p:nvSpPr>
            <p:spPr>
              <a:xfrm rot="20675283">
                <a:off x="6947854" y="3429820"/>
                <a:ext cx="499675" cy="499675"/>
              </a:xfrm>
              <a:prstGeom prst="chord">
                <a:avLst>
                  <a:gd name="adj1" fmla="val 5518863"/>
                  <a:gd name="adj2" fmla="val 16113869"/>
                </a:avLst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3" name="Chord 122"/>
              <p:cNvSpPr/>
              <p:nvPr/>
            </p:nvSpPr>
            <p:spPr>
              <a:xfrm rot="9875283">
                <a:off x="7799022" y="3341292"/>
                <a:ext cx="499675" cy="499675"/>
              </a:xfrm>
              <a:prstGeom prst="chord">
                <a:avLst>
                  <a:gd name="adj1" fmla="val 5518863"/>
                  <a:gd name="adj2" fmla="val 16113869"/>
                </a:avLst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8471245" y="4089299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cxnSp>
            <p:nvCxnSpPr>
              <p:cNvPr id="118" name="Straight Connector 117"/>
              <p:cNvCxnSpPr>
                <a:endCxn id="122" idx="2"/>
              </p:cNvCxnSpPr>
              <p:nvPr/>
            </p:nvCxnSpPr>
            <p:spPr>
              <a:xfrm>
                <a:off x="6497710" y="3362259"/>
                <a:ext cx="692793" cy="319343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endCxn id="122" idx="2"/>
              </p:cNvCxnSpPr>
              <p:nvPr/>
            </p:nvCxnSpPr>
            <p:spPr>
              <a:xfrm flipV="1">
                <a:off x="6608749" y="3681602"/>
                <a:ext cx="581754" cy="457929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stCxn id="123" idx="2"/>
              </p:cNvCxnSpPr>
              <p:nvPr/>
            </p:nvCxnSpPr>
            <p:spPr>
              <a:xfrm flipV="1">
                <a:off x="8056049" y="3167942"/>
                <a:ext cx="692793" cy="421242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23" idx="2"/>
              </p:cNvCxnSpPr>
              <p:nvPr/>
            </p:nvCxnSpPr>
            <p:spPr>
              <a:xfrm>
                <a:off x="8056049" y="3589185"/>
                <a:ext cx="581754" cy="66138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7406649" y="2960240"/>
                <a:ext cx="441951" cy="146217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1" name="Group 220"/>
          <p:cNvGrpSpPr/>
          <p:nvPr/>
        </p:nvGrpSpPr>
        <p:grpSpPr>
          <a:xfrm>
            <a:off x="762000" y="4201180"/>
            <a:ext cx="3435321" cy="2363962"/>
            <a:chOff x="385356" y="4048780"/>
            <a:chExt cx="3435321" cy="2363962"/>
          </a:xfrm>
        </p:grpSpPr>
        <p:sp>
          <p:nvSpPr>
            <p:cNvPr id="178" name="TextBox 177"/>
            <p:cNvSpPr txBox="1"/>
            <p:nvPr/>
          </p:nvSpPr>
          <p:spPr>
            <a:xfrm>
              <a:off x="385356" y="4048780"/>
              <a:ext cx="34353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Message Combiners</a:t>
              </a:r>
            </a:p>
          </p:txBody>
        </p:sp>
        <p:grpSp>
          <p:nvGrpSpPr>
            <p:cNvPr id="217" name="Group 216"/>
            <p:cNvGrpSpPr/>
            <p:nvPr/>
          </p:nvGrpSpPr>
          <p:grpSpPr>
            <a:xfrm>
              <a:off x="620277" y="4736342"/>
              <a:ext cx="3037323" cy="1676400"/>
              <a:chOff x="620277" y="4876800"/>
              <a:chExt cx="3037323" cy="1676400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>
                <a:off x="1838645" y="4988183"/>
                <a:ext cx="386555" cy="156501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4" name="Group 193"/>
              <p:cNvGrpSpPr/>
              <p:nvPr/>
            </p:nvGrpSpPr>
            <p:grpSpPr>
              <a:xfrm>
                <a:off x="620277" y="5195885"/>
                <a:ext cx="1132323" cy="1155070"/>
                <a:chOff x="745002" y="5195885"/>
                <a:chExt cx="1132323" cy="1155070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745002" y="5195885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805927" y="601783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83" name="Chord 182"/>
                <p:cNvSpPr/>
                <p:nvPr/>
              </p:nvSpPr>
              <p:spPr>
                <a:xfrm rot="20675283">
                  <a:off x="1368256" y="5457763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186" name="Straight Connector 185"/>
                <p:cNvCxnSpPr>
                  <a:endCxn id="183" idx="2"/>
                </p:cNvCxnSpPr>
                <p:nvPr/>
              </p:nvCxnSpPr>
              <p:spPr>
                <a:xfrm>
                  <a:off x="918112" y="5390202"/>
                  <a:ext cx="692793" cy="319343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endCxn id="183" idx="2"/>
                </p:cNvCxnSpPr>
                <p:nvPr/>
              </p:nvCxnSpPr>
              <p:spPr>
                <a:xfrm flipV="1">
                  <a:off x="1029151" y="5709545"/>
                  <a:ext cx="581754" cy="457929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Oval 190"/>
                <p:cNvSpPr/>
                <p:nvPr/>
              </p:nvSpPr>
              <p:spPr>
                <a:xfrm>
                  <a:off x="1364960" y="5456943"/>
                  <a:ext cx="512365" cy="51236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sp>
            <p:nvSpPr>
              <p:cNvPr id="182" name="Oval 181"/>
              <p:cNvSpPr/>
              <p:nvPr/>
            </p:nvSpPr>
            <p:spPr>
              <a:xfrm>
                <a:off x="3324483" y="4876800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84" name="Chord 183"/>
              <p:cNvSpPr/>
              <p:nvPr/>
            </p:nvSpPr>
            <p:spPr>
              <a:xfrm rot="9875283">
                <a:off x="2211816" y="5369235"/>
                <a:ext cx="499675" cy="499675"/>
              </a:xfrm>
              <a:prstGeom prst="chord">
                <a:avLst>
                  <a:gd name="adj1" fmla="val 5518863"/>
                  <a:gd name="adj2" fmla="val 16113869"/>
                </a:avLst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3248283" y="6220084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cxnSp>
            <p:nvCxnSpPr>
              <p:cNvPr id="188" name="Straight Connector 187"/>
              <p:cNvCxnSpPr>
                <a:stCxn id="184" idx="2"/>
                <a:endCxn id="182" idx="3"/>
              </p:cNvCxnSpPr>
              <p:nvPr/>
            </p:nvCxnSpPr>
            <p:spPr>
              <a:xfrm flipV="1">
                <a:off x="2468843" y="5161132"/>
                <a:ext cx="904424" cy="45599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>
                <a:stCxn id="184" idx="2"/>
                <a:endCxn id="185" idx="1"/>
              </p:cNvCxnSpPr>
              <p:nvPr/>
            </p:nvCxnSpPr>
            <p:spPr>
              <a:xfrm>
                <a:off x="2468843" y="5617127"/>
                <a:ext cx="828224" cy="65174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/>
              <p:cNvSpPr/>
              <p:nvPr/>
            </p:nvSpPr>
            <p:spPr>
              <a:xfrm>
                <a:off x="2209800" y="5363110"/>
                <a:ext cx="512365" cy="512365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grpSp>
            <p:nvGrpSpPr>
              <p:cNvPr id="198" name="Group 197"/>
              <p:cNvGrpSpPr/>
              <p:nvPr/>
            </p:nvGrpSpPr>
            <p:grpSpPr>
              <a:xfrm>
                <a:off x="3096415" y="5534815"/>
                <a:ext cx="332585" cy="332585"/>
                <a:chOff x="5751878" y="4869572"/>
                <a:chExt cx="1408941" cy="1408941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5751878" y="4869572"/>
                  <a:ext cx="1408941" cy="1408941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96" name="Plus 195"/>
                <p:cNvSpPr/>
                <p:nvPr/>
              </p:nvSpPr>
              <p:spPr>
                <a:xfrm>
                  <a:off x="5751878" y="4869572"/>
                  <a:ext cx="1408941" cy="1408941"/>
                </a:xfrm>
                <a:prstGeom prst="mathPlus">
                  <a:avLst>
                    <a:gd name="adj1" fmla="val 8148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2895600" y="5311823"/>
                <a:ext cx="428883" cy="222992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 flipV="1">
                <a:off x="2895600" y="5787706"/>
                <a:ext cx="352682" cy="308294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>
                <a:off x="1733843" y="5672377"/>
                <a:ext cx="472979" cy="74335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7" name="Group 256"/>
          <p:cNvGrpSpPr/>
          <p:nvPr/>
        </p:nvGrpSpPr>
        <p:grpSpPr>
          <a:xfrm>
            <a:off x="5111477" y="4191000"/>
            <a:ext cx="3435321" cy="2280059"/>
            <a:chOff x="5257556" y="4124980"/>
            <a:chExt cx="3435321" cy="2280059"/>
          </a:xfrm>
        </p:grpSpPr>
        <p:grpSp>
          <p:nvGrpSpPr>
            <p:cNvPr id="255" name="Group 254"/>
            <p:cNvGrpSpPr/>
            <p:nvPr/>
          </p:nvGrpSpPr>
          <p:grpSpPr>
            <a:xfrm>
              <a:off x="5715000" y="4724400"/>
              <a:ext cx="2593145" cy="1680639"/>
              <a:chOff x="5672524" y="4497644"/>
              <a:chExt cx="2593145" cy="1680639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7932552" y="5303999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5987047" y="5702357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6724437" y="5113559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cxnSp>
            <p:nvCxnSpPr>
              <p:cNvPr id="230" name="Straight Connector 229"/>
              <p:cNvCxnSpPr>
                <a:stCxn id="229" idx="7"/>
                <a:endCxn id="226" idx="3"/>
              </p:cNvCxnSpPr>
              <p:nvPr/>
            </p:nvCxnSpPr>
            <p:spPr>
              <a:xfrm flipV="1">
                <a:off x="7008770" y="4781976"/>
                <a:ext cx="351503" cy="38036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>
                <a:stCxn id="225" idx="7"/>
                <a:endCxn id="227" idx="3"/>
              </p:cNvCxnSpPr>
              <p:nvPr/>
            </p:nvCxnSpPr>
            <p:spPr>
              <a:xfrm flipV="1">
                <a:off x="7470315" y="5588331"/>
                <a:ext cx="511021" cy="30562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>
                <a:stCxn id="225" idx="1"/>
                <a:endCxn id="229" idx="5"/>
              </p:cNvCxnSpPr>
              <p:nvPr/>
            </p:nvCxnSpPr>
            <p:spPr>
              <a:xfrm flipH="1" flipV="1">
                <a:off x="7008770" y="5397891"/>
                <a:ext cx="225996" cy="49606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>
                <a:stCxn id="227" idx="1"/>
                <a:endCxn id="226" idx="5"/>
              </p:cNvCxnSpPr>
              <p:nvPr/>
            </p:nvCxnSpPr>
            <p:spPr>
              <a:xfrm flipH="1" flipV="1">
                <a:off x="7595822" y="4781976"/>
                <a:ext cx="385514" cy="57080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>
                <a:stCxn id="229" idx="2"/>
                <a:endCxn id="224" idx="6"/>
              </p:cNvCxnSpPr>
              <p:nvPr/>
            </p:nvCxnSpPr>
            <p:spPr>
              <a:xfrm flipH="1" flipV="1">
                <a:off x="6005641" y="4979100"/>
                <a:ext cx="718796" cy="30101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25" idx="2"/>
                <a:endCxn id="228" idx="6"/>
              </p:cNvCxnSpPr>
              <p:nvPr/>
            </p:nvCxnSpPr>
            <p:spPr>
              <a:xfrm flipH="1" flipV="1">
                <a:off x="6320164" y="5868915"/>
                <a:ext cx="865818" cy="14281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24" idx="5"/>
                <a:endCxn id="228" idx="0"/>
              </p:cNvCxnSpPr>
              <p:nvPr/>
            </p:nvCxnSpPr>
            <p:spPr>
              <a:xfrm>
                <a:off x="5956857" y="5096874"/>
                <a:ext cx="196749" cy="605483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Oval 223"/>
              <p:cNvSpPr/>
              <p:nvPr/>
            </p:nvSpPr>
            <p:spPr>
              <a:xfrm>
                <a:off x="5672524" y="4812542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7185982" y="5845167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7311489" y="4497644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5257556" y="4124980"/>
              <a:ext cx="34353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Active Set Tracking</a:t>
              </a:r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228601" y="1295400"/>
            <a:ext cx="2743200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3048000" y="1295400"/>
            <a:ext cx="2743200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5935187" y="1295400"/>
            <a:ext cx="3056413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766277" y="4136794"/>
            <a:ext cx="3501419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1422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261" grpId="0" animBg="1"/>
      <p:bldP spid="262" grpId="0" animBg="1"/>
      <p:bldP spid="26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Oval 114"/>
          <p:cNvSpPr/>
          <p:nvPr/>
        </p:nvSpPr>
        <p:spPr>
          <a:xfrm>
            <a:off x="685800" y="2907119"/>
            <a:ext cx="2757159" cy="2350681"/>
          </a:xfrm>
          <a:custGeom>
            <a:avLst/>
            <a:gdLst>
              <a:gd name="connsiteX0" fmla="*/ 0 w 1957294"/>
              <a:gd name="connsiteY0" fmla="*/ 824283 h 1648565"/>
              <a:gd name="connsiteX1" fmla="*/ 978647 w 1957294"/>
              <a:gd name="connsiteY1" fmla="*/ 0 h 1648565"/>
              <a:gd name="connsiteX2" fmla="*/ 1957294 w 1957294"/>
              <a:gd name="connsiteY2" fmla="*/ 824283 h 1648565"/>
              <a:gd name="connsiteX3" fmla="*/ 978647 w 1957294"/>
              <a:gd name="connsiteY3" fmla="*/ 1648566 h 1648565"/>
              <a:gd name="connsiteX4" fmla="*/ 0 w 1957294"/>
              <a:gd name="connsiteY4" fmla="*/ 824283 h 1648565"/>
              <a:gd name="connsiteX0" fmla="*/ 0 w 1983425"/>
              <a:gd name="connsiteY0" fmla="*/ 856857 h 1681140"/>
              <a:gd name="connsiteX1" fmla="*/ 978647 w 1983425"/>
              <a:gd name="connsiteY1" fmla="*/ 32574 h 1681140"/>
              <a:gd name="connsiteX2" fmla="*/ 1643529 w 1983425"/>
              <a:gd name="connsiteY2" fmla="*/ 232493 h 1681140"/>
              <a:gd name="connsiteX3" fmla="*/ 1957294 w 1983425"/>
              <a:gd name="connsiteY3" fmla="*/ 856857 h 1681140"/>
              <a:gd name="connsiteX4" fmla="*/ 978647 w 1983425"/>
              <a:gd name="connsiteY4" fmla="*/ 1681140 h 1681140"/>
              <a:gd name="connsiteX5" fmla="*/ 0 w 1983425"/>
              <a:gd name="connsiteY5" fmla="*/ 856857 h 1681140"/>
              <a:gd name="connsiteX0" fmla="*/ 22049 w 2005474"/>
              <a:gd name="connsiteY0" fmla="*/ 824998 h 1649281"/>
              <a:gd name="connsiteX1" fmla="*/ 373166 w 2005474"/>
              <a:gd name="connsiteY1" fmla="*/ 252927 h 1649281"/>
              <a:gd name="connsiteX2" fmla="*/ 1000696 w 2005474"/>
              <a:gd name="connsiteY2" fmla="*/ 715 h 1649281"/>
              <a:gd name="connsiteX3" fmla="*/ 1665578 w 2005474"/>
              <a:gd name="connsiteY3" fmla="*/ 200634 h 1649281"/>
              <a:gd name="connsiteX4" fmla="*/ 1979343 w 2005474"/>
              <a:gd name="connsiteY4" fmla="*/ 824998 h 1649281"/>
              <a:gd name="connsiteX5" fmla="*/ 1000696 w 2005474"/>
              <a:gd name="connsiteY5" fmla="*/ 1649281 h 1649281"/>
              <a:gd name="connsiteX6" fmla="*/ 22049 w 2005474"/>
              <a:gd name="connsiteY6" fmla="*/ 824998 h 1649281"/>
              <a:gd name="connsiteX0" fmla="*/ 61 w 1983486"/>
              <a:gd name="connsiteY0" fmla="*/ 824998 h 1674201"/>
              <a:gd name="connsiteX1" fmla="*/ 351178 w 1983486"/>
              <a:gd name="connsiteY1" fmla="*/ 252927 h 1674201"/>
              <a:gd name="connsiteX2" fmla="*/ 978708 w 1983486"/>
              <a:gd name="connsiteY2" fmla="*/ 715 h 1674201"/>
              <a:gd name="connsiteX3" fmla="*/ 1643590 w 1983486"/>
              <a:gd name="connsiteY3" fmla="*/ 200634 h 1674201"/>
              <a:gd name="connsiteX4" fmla="*/ 1957355 w 1983486"/>
              <a:gd name="connsiteY4" fmla="*/ 824998 h 1674201"/>
              <a:gd name="connsiteX5" fmla="*/ 978708 w 1983486"/>
              <a:gd name="connsiteY5" fmla="*/ 1649281 h 1674201"/>
              <a:gd name="connsiteX6" fmla="*/ 328767 w 1983486"/>
              <a:gd name="connsiteY6" fmla="*/ 1403397 h 1674201"/>
              <a:gd name="connsiteX7" fmla="*/ 61 w 1983486"/>
              <a:gd name="connsiteY7" fmla="*/ 824998 h 1674201"/>
              <a:gd name="connsiteX0" fmla="*/ 61 w 1959522"/>
              <a:gd name="connsiteY0" fmla="*/ 824998 h 1649328"/>
              <a:gd name="connsiteX1" fmla="*/ 351178 w 1959522"/>
              <a:gd name="connsiteY1" fmla="*/ 252927 h 1649328"/>
              <a:gd name="connsiteX2" fmla="*/ 978708 w 1959522"/>
              <a:gd name="connsiteY2" fmla="*/ 715 h 1649328"/>
              <a:gd name="connsiteX3" fmla="*/ 1643590 w 1959522"/>
              <a:gd name="connsiteY3" fmla="*/ 200634 h 1649328"/>
              <a:gd name="connsiteX4" fmla="*/ 1957355 w 1959522"/>
              <a:gd name="connsiteY4" fmla="*/ 824998 h 1649328"/>
              <a:gd name="connsiteX5" fmla="*/ 1606237 w 1959522"/>
              <a:gd name="connsiteY5" fmla="*/ 1418339 h 1649328"/>
              <a:gd name="connsiteX6" fmla="*/ 978708 w 1959522"/>
              <a:gd name="connsiteY6" fmla="*/ 1649281 h 1649328"/>
              <a:gd name="connsiteX7" fmla="*/ 328767 w 1959522"/>
              <a:gd name="connsiteY7" fmla="*/ 1403397 h 1649328"/>
              <a:gd name="connsiteX8" fmla="*/ 61 w 1959522"/>
              <a:gd name="connsiteY8" fmla="*/ 824998 h 1649328"/>
              <a:gd name="connsiteX0" fmla="*/ 61 w 1958869"/>
              <a:gd name="connsiteY0" fmla="*/ 824998 h 1649311"/>
              <a:gd name="connsiteX1" fmla="*/ 351178 w 1958869"/>
              <a:gd name="connsiteY1" fmla="*/ 252927 h 1649311"/>
              <a:gd name="connsiteX2" fmla="*/ 978708 w 1958869"/>
              <a:gd name="connsiteY2" fmla="*/ 715 h 1649311"/>
              <a:gd name="connsiteX3" fmla="*/ 1643590 w 1958869"/>
              <a:gd name="connsiteY3" fmla="*/ 200634 h 1649311"/>
              <a:gd name="connsiteX4" fmla="*/ 1957355 w 1958869"/>
              <a:gd name="connsiteY4" fmla="*/ 824998 h 1649311"/>
              <a:gd name="connsiteX5" fmla="*/ 1471767 w 1958869"/>
              <a:gd name="connsiteY5" fmla="*/ 992515 h 1649311"/>
              <a:gd name="connsiteX6" fmla="*/ 1606237 w 1958869"/>
              <a:gd name="connsiteY6" fmla="*/ 1418339 h 1649311"/>
              <a:gd name="connsiteX7" fmla="*/ 978708 w 1958869"/>
              <a:gd name="connsiteY7" fmla="*/ 1649281 h 1649311"/>
              <a:gd name="connsiteX8" fmla="*/ 328767 w 1958869"/>
              <a:gd name="connsiteY8" fmla="*/ 1403397 h 1649311"/>
              <a:gd name="connsiteX9" fmla="*/ 61 w 1958869"/>
              <a:gd name="connsiteY9" fmla="*/ 824998 h 1649311"/>
              <a:gd name="connsiteX0" fmla="*/ 61 w 1958869"/>
              <a:gd name="connsiteY0" fmla="*/ 824998 h 1653105"/>
              <a:gd name="connsiteX1" fmla="*/ 351178 w 1958869"/>
              <a:gd name="connsiteY1" fmla="*/ 252927 h 1653105"/>
              <a:gd name="connsiteX2" fmla="*/ 978708 w 1958869"/>
              <a:gd name="connsiteY2" fmla="*/ 715 h 1653105"/>
              <a:gd name="connsiteX3" fmla="*/ 1643590 w 1958869"/>
              <a:gd name="connsiteY3" fmla="*/ 200634 h 1653105"/>
              <a:gd name="connsiteX4" fmla="*/ 1957355 w 1958869"/>
              <a:gd name="connsiteY4" fmla="*/ 824998 h 1653105"/>
              <a:gd name="connsiteX5" fmla="*/ 1471767 w 1958869"/>
              <a:gd name="connsiteY5" fmla="*/ 992515 h 1653105"/>
              <a:gd name="connsiteX6" fmla="*/ 1606237 w 1958869"/>
              <a:gd name="connsiteY6" fmla="*/ 1418339 h 1653105"/>
              <a:gd name="connsiteX7" fmla="*/ 1172944 w 1958869"/>
              <a:gd name="connsiteY7" fmla="*/ 1231575 h 1653105"/>
              <a:gd name="connsiteX8" fmla="*/ 978708 w 1958869"/>
              <a:gd name="connsiteY8" fmla="*/ 1649281 h 1653105"/>
              <a:gd name="connsiteX9" fmla="*/ 328767 w 1958869"/>
              <a:gd name="connsiteY9" fmla="*/ 1403397 h 1653105"/>
              <a:gd name="connsiteX10" fmla="*/ 61 w 1958869"/>
              <a:gd name="connsiteY10" fmla="*/ 824998 h 1653105"/>
              <a:gd name="connsiteX0" fmla="*/ 61 w 1958869"/>
              <a:gd name="connsiteY0" fmla="*/ 824998 h 1649425"/>
              <a:gd name="connsiteX1" fmla="*/ 351178 w 1958869"/>
              <a:gd name="connsiteY1" fmla="*/ 252927 h 1649425"/>
              <a:gd name="connsiteX2" fmla="*/ 978708 w 1958869"/>
              <a:gd name="connsiteY2" fmla="*/ 715 h 1649425"/>
              <a:gd name="connsiteX3" fmla="*/ 1643590 w 1958869"/>
              <a:gd name="connsiteY3" fmla="*/ 200634 h 1649425"/>
              <a:gd name="connsiteX4" fmla="*/ 1957355 w 1958869"/>
              <a:gd name="connsiteY4" fmla="*/ 824998 h 1649425"/>
              <a:gd name="connsiteX5" fmla="*/ 1471767 w 1958869"/>
              <a:gd name="connsiteY5" fmla="*/ 992515 h 1649425"/>
              <a:gd name="connsiteX6" fmla="*/ 1606237 w 1958869"/>
              <a:gd name="connsiteY6" fmla="*/ 1418339 h 1649425"/>
              <a:gd name="connsiteX7" fmla="*/ 1172944 w 1958869"/>
              <a:gd name="connsiteY7" fmla="*/ 1231575 h 1649425"/>
              <a:gd name="connsiteX8" fmla="*/ 978708 w 1958869"/>
              <a:gd name="connsiteY8" fmla="*/ 1649281 h 1649425"/>
              <a:gd name="connsiteX9" fmla="*/ 814356 w 1958869"/>
              <a:gd name="connsiteY9" fmla="*/ 1179281 h 1649425"/>
              <a:gd name="connsiteX10" fmla="*/ 328767 w 1958869"/>
              <a:gd name="connsiteY10" fmla="*/ 1403397 h 1649425"/>
              <a:gd name="connsiteX11" fmla="*/ 61 w 1958869"/>
              <a:gd name="connsiteY11" fmla="*/ 824998 h 1649425"/>
              <a:gd name="connsiteX0" fmla="*/ 1821 w 1960629"/>
              <a:gd name="connsiteY0" fmla="*/ 824998 h 1649425"/>
              <a:gd name="connsiteX1" fmla="*/ 352938 w 1960629"/>
              <a:gd name="connsiteY1" fmla="*/ 252927 h 1649425"/>
              <a:gd name="connsiteX2" fmla="*/ 980468 w 1960629"/>
              <a:gd name="connsiteY2" fmla="*/ 715 h 1649425"/>
              <a:gd name="connsiteX3" fmla="*/ 1645350 w 1960629"/>
              <a:gd name="connsiteY3" fmla="*/ 200634 h 1649425"/>
              <a:gd name="connsiteX4" fmla="*/ 1959115 w 1960629"/>
              <a:gd name="connsiteY4" fmla="*/ 824998 h 1649425"/>
              <a:gd name="connsiteX5" fmla="*/ 1473527 w 1960629"/>
              <a:gd name="connsiteY5" fmla="*/ 992515 h 1649425"/>
              <a:gd name="connsiteX6" fmla="*/ 1607997 w 1960629"/>
              <a:gd name="connsiteY6" fmla="*/ 1418339 h 1649425"/>
              <a:gd name="connsiteX7" fmla="*/ 1174704 w 1960629"/>
              <a:gd name="connsiteY7" fmla="*/ 1231575 h 1649425"/>
              <a:gd name="connsiteX8" fmla="*/ 980468 w 1960629"/>
              <a:gd name="connsiteY8" fmla="*/ 1649281 h 1649425"/>
              <a:gd name="connsiteX9" fmla="*/ 816116 w 1960629"/>
              <a:gd name="connsiteY9" fmla="*/ 1179281 h 1649425"/>
              <a:gd name="connsiteX10" fmla="*/ 330527 w 1960629"/>
              <a:gd name="connsiteY10" fmla="*/ 1403397 h 1649425"/>
              <a:gd name="connsiteX11" fmla="*/ 494881 w 1960629"/>
              <a:gd name="connsiteY11" fmla="*/ 992516 h 1649425"/>
              <a:gd name="connsiteX12" fmla="*/ 1821 w 1960629"/>
              <a:gd name="connsiteY12" fmla="*/ 824998 h 1649425"/>
              <a:gd name="connsiteX0" fmla="*/ 3 w 1958811"/>
              <a:gd name="connsiteY0" fmla="*/ 824998 h 1649425"/>
              <a:gd name="connsiteX1" fmla="*/ 485592 w 1958811"/>
              <a:gd name="connsiteY1" fmla="*/ 663810 h 1649425"/>
              <a:gd name="connsiteX2" fmla="*/ 351120 w 1958811"/>
              <a:gd name="connsiteY2" fmla="*/ 252927 h 1649425"/>
              <a:gd name="connsiteX3" fmla="*/ 978650 w 1958811"/>
              <a:gd name="connsiteY3" fmla="*/ 715 h 1649425"/>
              <a:gd name="connsiteX4" fmla="*/ 1643532 w 1958811"/>
              <a:gd name="connsiteY4" fmla="*/ 200634 h 1649425"/>
              <a:gd name="connsiteX5" fmla="*/ 1957297 w 1958811"/>
              <a:gd name="connsiteY5" fmla="*/ 824998 h 1649425"/>
              <a:gd name="connsiteX6" fmla="*/ 1471709 w 1958811"/>
              <a:gd name="connsiteY6" fmla="*/ 992515 h 1649425"/>
              <a:gd name="connsiteX7" fmla="*/ 1606179 w 1958811"/>
              <a:gd name="connsiteY7" fmla="*/ 1418339 h 1649425"/>
              <a:gd name="connsiteX8" fmla="*/ 1172886 w 1958811"/>
              <a:gd name="connsiteY8" fmla="*/ 1231575 h 1649425"/>
              <a:gd name="connsiteX9" fmla="*/ 978650 w 1958811"/>
              <a:gd name="connsiteY9" fmla="*/ 1649281 h 1649425"/>
              <a:gd name="connsiteX10" fmla="*/ 814298 w 1958811"/>
              <a:gd name="connsiteY10" fmla="*/ 1179281 h 1649425"/>
              <a:gd name="connsiteX11" fmla="*/ 328709 w 1958811"/>
              <a:gd name="connsiteY11" fmla="*/ 1403397 h 1649425"/>
              <a:gd name="connsiteX12" fmla="*/ 493063 w 1958811"/>
              <a:gd name="connsiteY12" fmla="*/ 992516 h 1649425"/>
              <a:gd name="connsiteX13" fmla="*/ 3 w 1958811"/>
              <a:gd name="connsiteY13" fmla="*/ 824998 h 1649425"/>
              <a:gd name="connsiteX0" fmla="*/ 3 w 1958811"/>
              <a:gd name="connsiteY0" fmla="*/ 835454 h 1659881"/>
              <a:gd name="connsiteX1" fmla="*/ 485592 w 1958811"/>
              <a:gd name="connsiteY1" fmla="*/ 674266 h 1659881"/>
              <a:gd name="connsiteX2" fmla="*/ 351120 w 1958811"/>
              <a:gd name="connsiteY2" fmla="*/ 263383 h 1659881"/>
              <a:gd name="connsiteX3" fmla="*/ 814298 w 1958811"/>
              <a:gd name="connsiteY3" fmla="*/ 494972 h 1659881"/>
              <a:gd name="connsiteX4" fmla="*/ 978650 w 1958811"/>
              <a:gd name="connsiteY4" fmla="*/ 11171 h 1659881"/>
              <a:gd name="connsiteX5" fmla="*/ 1643532 w 1958811"/>
              <a:gd name="connsiteY5" fmla="*/ 211090 h 1659881"/>
              <a:gd name="connsiteX6" fmla="*/ 1957297 w 1958811"/>
              <a:gd name="connsiteY6" fmla="*/ 835454 h 1659881"/>
              <a:gd name="connsiteX7" fmla="*/ 1471709 w 1958811"/>
              <a:gd name="connsiteY7" fmla="*/ 1002971 h 1659881"/>
              <a:gd name="connsiteX8" fmla="*/ 1606179 w 1958811"/>
              <a:gd name="connsiteY8" fmla="*/ 1428795 h 1659881"/>
              <a:gd name="connsiteX9" fmla="*/ 1172886 w 1958811"/>
              <a:gd name="connsiteY9" fmla="*/ 1242031 h 1659881"/>
              <a:gd name="connsiteX10" fmla="*/ 978650 w 1958811"/>
              <a:gd name="connsiteY10" fmla="*/ 1659737 h 1659881"/>
              <a:gd name="connsiteX11" fmla="*/ 814298 w 1958811"/>
              <a:gd name="connsiteY11" fmla="*/ 1189737 h 1659881"/>
              <a:gd name="connsiteX12" fmla="*/ 328709 w 1958811"/>
              <a:gd name="connsiteY12" fmla="*/ 1413853 h 1659881"/>
              <a:gd name="connsiteX13" fmla="*/ 493063 w 1958811"/>
              <a:gd name="connsiteY13" fmla="*/ 1002972 h 1659881"/>
              <a:gd name="connsiteX14" fmla="*/ 3 w 1958811"/>
              <a:gd name="connsiteY14" fmla="*/ 835454 h 1659881"/>
              <a:gd name="connsiteX0" fmla="*/ 3 w 1958811"/>
              <a:gd name="connsiteY0" fmla="*/ 824327 h 1648754"/>
              <a:gd name="connsiteX1" fmla="*/ 485592 w 1958811"/>
              <a:gd name="connsiteY1" fmla="*/ 663139 h 1648754"/>
              <a:gd name="connsiteX2" fmla="*/ 351120 w 1958811"/>
              <a:gd name="connsiteY2" fmla="*/ 252256 h 1648754"/>
              <a:gd name="connsiteX3" fmla="*/ 814298 w 1958811"/>
              <a:gd name="connsiteY3" fmla="*/ 483845 h 1648754"/>
              <a:gd name="connsiteX4" fmla="*/ 978650 w 1958811"/>
              <a:gd name="connsiteY4" fmla="*/ 44 h 1648754"/>
              <a:gd name="connsiteX5" fmla="*/ 1180357 w 1958811"/>
              <a:gd name="connsiteY5" fmla="*/ 453963 h 1648754"/>
              <a:gd name="connsiteX6" fmla="*/ 1643532 w 1958811"/>
              <a:gd name="connsiteY6" fmla="*/ 199963 h 1648754"/>
              <a:gd name="connsiteX7" fmla="*/ 1957297 w 1958811"/>
              <a:gd name="connsiteY7" fmla="*/ 824327 h 1648754"/>
              <a:gd name="connsiteX8" fmla="*/ 1471709 w 1958811"/>
              <a:gd name="connsiteY8" fmla="*/ 991844 h 1648754"/>
              <a:gd name="connsiteX9" fmla="*/ 1606179 w 1958811"/>
              <a:gd name="connsiteY9" fmla="*/ 1417668 h 1648754"/>
              <a:gd name="connsiteX10" fmla="*/ 1172886 w 1958811"/>
              <a:gd name="connsiteY10" fmla="*/ 1230904 h 1648754"/>
              <a:gd name="connsiteX11" fmla="*/ 978650 w 1958811"/>
              <a:gd name="connsiteY11" fmla="*/ 1648610 h 1648754"/>
              <a:gd name="connsiteX12" fmla="*/ 814298 w 1958811"/>
              <a:gd name="connsiteY12" fmla="*/ 1178610 h 1648754"/>
              <a:gd name="connsiteX13" fmla="*/ 328709 w 1958811"/>
              <a:gd name="connsiteY13" fmla="*/ 1402726 h 1648754"/>
              <a:gd name="connsiteX14" fmla="*/ 493063 w 1958811"/>
              <a:gd name="connsiteY14" fmla="*/ 991845 h 1648754"/>
              <a:gd name="connsiteX15" fmla="*/ 3 w 1958811"/>
              <a:gd name="connsiteY15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0061" h="1611416">
                <a:moveTo>
                  <a:pt x="3" y="824327"/>
                </a:moveTo>
                <a:cubicBezTo>
                  <a:pt x="-1242" y="523013"/>
                  <a:pt x="389720" y="758484"/>
                  <a:pt x="448239" y="663139"/>
                </a:cubicBezTo>
                <a:cubicBezTo>
                  <a:pt x="506758" y="567794"/>
                  <a:pt x="144433" y="415363"/>
                  <a:pt x="351119" y="237315"/>
                </a:cubicBezTo>
                <a:cubicBezTo>
                  <a:pt x="557805" y="59267"/>
                  <a:pt x="672357" y="525880"/>
                  <a:pt x="776945" y="483845"/>
                </a:cubicBezTo>
                <a:cubicBezTo>
                  <a:pt x="881533" y="441810"/>
                  <a:pt x="678581" y="5024"/>
                  <a:pt x="941297" y="44"/>
                </a:cubicBezTo>
                <a:cubicBezTo>
                  <a:pt x="1204013" y="-4936"/>
                  <a:pt x="1032190" y="420643"/>
                  <a:pt x="1143004" y="453963"/>
                </a:cubicBezTo>
                <a:cubicBezTo>
                  <a:pt x="1253818" y="487283"/>
                  <a:pt x="1378325" y="26895"/>
                  <a:pt x="1598708" y="244787"/>
                </a:cubicBezTo>
                <a:cubicBezTo>
                  <a:pt x="1819091" y="462679"/>
                  <a:pt x="1404474" y="544136"/>
                  <a:pt x="1456768" y="648197"/>
                </a:cubicBezTo>
                <a:cubicBezTo>
                  <a:pt x="1509062" y="752258"/>
                  <a:pt x="1890061" y="504337"/>
                  <a:pt x="1890061" y="824327"/>
                </a:cubicBezTo>
                <a:cubicBezTo>
                  <a:pt x="1890061" y="1144317"/>
                  <a:pt x="1492876" y="892954"/>
                  <a:pt x="1434356" y="991844"/>
                </a:cubicBezTo>
                <a:cubicBezTo>
                  <a:pt x="1375836" y="1090734"/>
                  <a:pt x="1750611" y="1204757"/>
                  <a:pt x="1568826" y="1417668"/>
                </a:cubicBezTo>
                <a:cubicBezTo>
                  <a:pt x="1387041" y="1630579"/>
                  <a:pt x="1240121" y="1192414"/>
                  <a:pt x="1135533" y="1230904"/>
                </a:cubicBezTo>
                <a:cubicBezTo>
                  <a:pt x="1030945" y="1269394"/>
                  <a:pt x="1217710" y="1619973"/>
                  <a:pt x="926356" y="1611257"/>
                </a:cubicBezTo>
                <a:cubicBezTo>
                  <a:pt x="635002" y="1602541"/>
                  <a:pt x="885268" y="1219591"/>
                  <a:pt x="776945" y="1178610"/>
                </a:cubicBezTo>
                <a:cubicBezTo>
                  <a:pt x="668622" y="1137629"/>
                  <a:pt x="514228" y="1594470"/>
                  <a:pt x="336179" y="1410196"/>
                </a:cubicBezTo>
                <a:cubicBezTo>
                  <a:pt x="158130" y="1225922"/>
                  <a:pt x="510494" y="1088245"/>
                  <a:pt x="455710" y="991845"/>
                </a:cubicBezTo>
                <a:cubicBezTo>
                  <a:pt x="400926" y="895445"/>
                  <a:pt x="1248" y="1125641"/>
                  <a:pt x="3" y="824327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00600" y="2514600"/>
            <a:ext cx="3733800" cy="2895600"/>
            <a:chOff x="5334000" y="1905000"/>
            <a:chExt cx="3200400" cy="2286000"/>
          </a:xfrm>
        </p:grpSpPr>
        <p:sp>
          <p:nvSpPr>
            <p:cNvPr id="213" name="Rounded Rectangle 212"/>
            <p:cNvSpPr/>
            <p:nvPr/>
          </p:nvSpPr>
          <p:spPr bwMode="auto">
            <a:xfrm>
              <a:off x="53340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Machine 1</a:t>
              </a:r>
            </a:p>
          </p:txBody>
        </p:sp>
        <p:sp>
          <p:nvSpPr>
            <p:cNvPr id="214" name="Rounded Rectangle 213"/>
            <p:cNvSpPr/>
            <p:nvPr/>
          </p:nvSpPr>
          <p:spPr bwMode="auto">
            <a:xfrm>
              <a:off x="70104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Machine 2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5257800"/>
            <a:ext cx="8686800" cy="1524000"/>
          </a:xfrm>
        </p:spPr>
        <p:txBody>
          <a:bodyPr>
            <a:normAutofit/>
          </a:bodyPr>
          <a:lstStyle/>
          <a:p>
            <a:r>
              <a:rPr lang="en-US" dirty="0" smtClean="0"/>
              <a:t>Split</a:t>
            </a:r>
            <a:r>
              <a:rPr lang="en-US" b="1" dirty="0" smtClean="0"/>
              <a:t> High-Degree </a:t>
            </a:r>
            <a:r>
              <a:rPr lang="en-US" dirty="0" smtClean="0"/>
              <a:t>vertices</a:t>
            </a:r>
          </a:p>
          <a:p>
            <a:r>
              <a:rPr lang="en-US" b="1" dirty="0" smtClean="0"/>
              <a:t>New Abstraction</a:t>
            </a:r>
            <a:r>
              <a:rPr lang="en-US" b="1" dirty="0"/>
              <a:t> </a:t>
            </a:r>
            <a:r>
              <a:rPr lang="en-US" b="1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b="1" i="1" u="sng" dirty="0" smtClean="0"/>
              <a:t>Equivalence</a:t>
            </a:r>
            <a:r>
              <a:rPr lang="en-US" i="1" dirty="0" smtClean="0"/>
              <a:t> on Split Vertices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0"/>
            <a:ext cx="9067800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8000" b="1" dirty="0" err="1" smtClean="0">
                <a:ln w="11430">
                  <a:solidFill>
                    <a:prstClr val="black"/>
                  </a:solidFill>
                </a:ln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ea typeface="+mn-ea"/>
                <a:cs typeface="Helvetica"/>
              </a:rPr>
              <a:t>GraphLab</a:t>
            </a:r>
            <a:endParaRPr lang="en-US" sz="8000" b="1" dirty="0" smtClean="0">
              <a:ln w="11430">
                <a:solidFill>
                  <a:prstClr val="black"/>
                </a:solidFill>
              </a:ln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ea typeface="+mn-ea"/>
              <a:cs typeface="Helvetica"/>
            </a:endParaRP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ln w="11430">
                  <a:solidFill>
                    <a:prstClr val="black"/>
                  </a:solidFill>
                </a:ln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ea typeface="+mn-ea"/>
                <a:cs typeface="Helvetica"/>
              </a:rPr>
              <a:t>(PowerGraph, OSDI’12)</a:t>
            </a:r>
            <a:endParaRPr lang="en-US" sz="2800" b="1" dirty="0">
              <a:ln w="11430">
                <a:solidFill>
                  <a:prstClr val="black"/>
                </a:solidFill>
              </a:ln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ea typeface="+mn-ea"/>
              <a:cs typeface="Helvetica"/>
            </a:endParaRPr>
          </a:p>
        </p:txBody>
      </p:sp>
      <p:grpSp>
        <p:nvGrpSpPr>
          <p:cNvPr id="238" name="Group 17"/>
          <p:cNvGrpSpPr/>
          <p:nvPr/>
        </p:nvGrpSpPr>
        <p:grpSpPr>
          <a:xfrm>
            <a:off x="838200" y="3124200"/>
            <a:ext cx="2379269" cy="1969474"/>
            <a:chOff x="553628" y="3651862"/>
            <a:chExt cx="1769669" cy="1464869"/>
          </a:xfrm>
        </p:grpSpPr>
        <p:cxnSp>
          <p:nvCxnSpPr>
            <p:cNvPr id="239" name="Straight Connector 238"/>
            <p:cNvCxnSpPr>
              <a:stCxn id="251" idx="5"/>
              <a:endCxn id="247" idx="1"/>
            </p:cNvCxnSpPr>
            <p:nvPr/>
          </p:nvCxnSpPr>
          <p:spPr>
            <a:xfrm>
              <a:off x="1037382" y="4029553"/>
              <a:ext cx="274911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47" idx="7"/>
              <a:endCxn id="255" idx="3"/>
            </p:cNvCxnSpPr>
            <p:nvPr/>
          </p:nvCxnSpPr>
          <p:spPr>
            <a:xfrm flipV="1">
              <a:off x="1581701" y="4029553"/>
              <a:ext cx="295302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48" idx="4"/>
              <a:endCxn id="247" idx="0"/>
            </p:cNvCxnSpPr>
            <p:nvPr/>
          </p:nvCxnSpPr>
          <p:spPr>
            <a:xfrm flipH="1">
              <a:off x="1446997" y="3873507"/>
              <a:ext cx="1" cy="329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47" idx="6"/>
              <a:endCxn id="254" idx="2"/>
            </p:cNvCxnSpPr>
            <p:nvPr/>
          </p:nvCxnSpPr>
          <p:spPr>
            <a:xfrm>
              <a:off x="1637497" y="4393413"/>
              <a:ext cx="464155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50" idx="6"/>
              <a:endCxn id="247" idx="2"/>
            </p:cNvCxnSpPr>
            <p:nvPr/>
          </p:nvCxnSpPr>
          <p:spPr>
            <a:xfrm flipV="1">
              <a:off x="775273" y="4393413"/>
              <a:ext cx="481224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47" idx="4"/>
              <a:endCxn id="249" idx="0"/>
            </p:cNvCxnSpPr>
            <p:nvPr/>
          </p:nvCxnSpPr>
          <p:spPr>
            <a:xfrm>
              <a:off x="1446997" y="4583913"/>
              <a:ext cx="1" cy="3111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47" idx="3"/>
              <a:endCxn id="252" idx="7"/>
            </p:cNvCxnSpPr>
            <p:nvPr/>
          </p:nvCxnSpPr>
          <p:spPr>
            <a:xfrm flipH="1">
              <a:off x="1037382" y="4528117"/>
              <a:ext cx="274911" cy="2309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7" idx="5"/>
              <a:endCxn id="253" idx="1"/>
            </p:cNvCxnSpPr>
            <p:nvPr/>
          </p:nvCxnSpPr>
          <p:spPr>
            <a:xfrm>
              <a:off x="1581701" y="4528117"/>
              <a:ext cx="295302" cy="257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1256497" y="4202913"/>
              <a:ext cx="381000" cy="381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48" name="Oval 247"/>
            <p:cNvSpPr/>
            <p:nvPr/>
          </p:nvSpPr>
          <p:spPr>
            <a:xfrm>
              <a:off x="1336175" y="3651862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49" name="Oval 248"/>
            <p:cNvSpPr/>
            <p:nvPr/>
          </p:nvSpPr>
          <p:spPr>
            <a:xfrm>
              <a:off x="1336175" y="4895086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0" name="Oval 249"/>
            <p:cNvSpPr/>
            <p:nvPr/>
          </p:nvSpPr>
          <p:spPr>
            <a:xfrm>
              <a:off x="553628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1" name="Oval 250"/>
            <p:cNvSpPr/>
            <p:nvPr/>
          </p:nvSpPr>
          <p:spPr>
            <a:xfrm>
              <a:off x="848196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848196" y="4726654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1844544" y="475339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2101652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1844544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31959" y="3048000"/>
            <a:ext cx="3209386" cy="2158255"/>
            <a:chOff x="5131959" y="2133600"/>
            <a:chExt cx="3209386" cy="2158255"/>
          </a:xfrm>
        </p:grpSpPr>
        <p:sp>
          <p:nvSpPr>
            <p:cNvPr id="15" name="Freeform 14"/>
            <p:cNvSpPr/>
            <p:nvPr/>
          </p:nvSpPr>
          <p:spPr>
            <a:xfrm>
              <a:off x="5131959" y="2171831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Freeform 216"/>
            <p:cNvSpPr/>
            <p:nvPr/>
          </p:nvSpPr>
          <p:spPr>
            <a:xfrm flipH="1">
              <a:off x="7010400" y="2133600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71841" y="1828800"/>
            <a:ext cx="283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Program This</a:t>
            </a:r>
            <a:endParaRPr lang="en-US" sz="3600" b="1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486400" y="182880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Run on This</a:t>
            </a:r>
            <a:endParaRPr lang="en-US" sz="3600" b="1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657600" y="3276113"/>
            <a:ext cx="4587124" cy="1729778"/>
            <a:chOff x="3657600" y="3047513"/>
            <a:chExt cx="4587124" cy="1729778"/>
          </a:xfrm>
        </p:grpSpPr>
        <p:sp>
          <p:nvSpPr>
            <p:cNvPr id="199" name="Right Arrow 198"/>
            <p:cNvSpPr/>
            <p:nvPr/>
          </p:nvSpPr>
          <p:spPr>
            <a:xfrm>
              <a:off x="3657600" y="3558997"/>
              <a:ext cx="1295400" cy="685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218153" y="3047513"/>
              <a:ext cx="3026571" cy="1729778"/>
              <a:chOff x="5218153" y="3047513"/>
              <a:chExt cx="3026571" cy="1729778"/>
            </a:xfrm>
          </p:grpSpPr>
          <p:cxnSp>
            <p:nvCxnSpPr>
              <p:cNvPr id="219" name="Straight Connector 218"/>
              <p:cNvCxnSpPr/>
              <p:nvPr/>
            </p:nvCxnSpPr>
            <p:spPr>
              <a:xfrm flipH="1">
                <a:off x="6096000" y="3886200"/>
                <a:ext cx="1219201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 rot="17326417">
                <a:off x="4939742" y="3325924"/>
                <a:ext cx="1673645" cy="1116823"/>
                <a:chOff x="6059410" y="2590800"/>
                <a:chExt cx="1396751" cy="932051"/>
              </a:xfrm>
            </p:grpSpPr>
            <p:cxnSp>
              <p:nvCxnSpPr>
                <p:cNvPr id="110" name="Straight Connector 109"/>
                <p:cNvCxnSpPr>
                  <a:stCxn id="123" idx="5"/>
                  <a:endCxn id="118" idx="1"/>
                </p:cNvCxnSpPr>
                <p:nvPr/>
              </p:nvCxnSpPr>
              <p:spPr>
                <a:xfrm>
                  <a:off x="6427354" y="2968491"/>
                  <a:ext cx="274911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18" idx="7"/>
                  <a:endCxn id="174" idx="3"/>
                </p:cNvCxnSpPr>
                <p:nvPr/>
              </p:nvCxnSpPr>
              <p:spPr>
                <a:xfrm flipV="1">
                  <a:off x="6971673" y="2968491"/>
                  <a:ext cx="295302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9" idx="4"/>
                  <a:endCxn id="118" idx="0"/>
                </p:cNvCxnSpPr>
                <p:nvPr/>
              </p:nvCxnSpPr>
              <p:spPr>
                <a:xfrm flipH="1">
                  <a:off x="6836969" y="2812445"/>
                  <a:ext cx="1" cy="32940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21" idx="6"/>
                  <a:endCxn id="118" idx="2"/>
                </p:cNvCxnSpPr>
                <p:nvPr/>
              </p:nvCxnSpPr>
              <p:spPr>
                <a:xfrm rot="4273583" flipV="1">
                  <a:off x="6413680" y="3165610"/>
                  <a:ext cx="100163" cy="35190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Oval 117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26147" y="2590800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6059410" y="3239947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6238168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7234516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 rot="6741626">
                <a:off x="6802960" y="3335528"/>
                <a:ext cx="1684199" cy="1199328"/>
                <a:chOff x="6078973" y="2521945"/>
                <a:chExt cx="1405559" cy="1000906"/>
              </a:xfrm>
            </p:grpSpPr>
            <p:cxnSp>
              <p:nvCxnSpPr>
                <p:cNvPr id="176" name="Straight Connector 175"/>
                <p:cNvCxnSpPr>
                  <a:stCxn id="183" idx="5"/>
                  <a:endCxn id="180" idx="1"/>
                </p:cNvCxnSpPr>
                <p:nvPr/>
              </p:nvCxnSpPr>
              <p:spPr>
                <a:xfrm rot="14858374" flipH="1">
                  <a:off x="6401094" y="2995880"/>
                  <a:ext cx="372728" cy="9495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80" idx="7"/>
                  <a:endCxn id="184" idx="3"/>
                </p:cNvCxnSpPr>
                <p:nvPr/>
              </p:nvCxnSpPr>
              <p:spPr>
                <a:xfrm rot="14858374">
                  <a:off x="7071201" y="2863071"/>
                  <a:ext cx="124618" cy="40125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81" idx="4"/>
                  <a:endCxn id="180" idx="0"/>
                </p:cNvCxnSpPr>
                <p:nvPr/>
              </p:nvCxnSpPr>
              <p:spPr>
                <a:xfrm rot="14858374" flipH="1" flipV="1">
                  <a:off x="6697830" y="2836804"/>
                  <a:ext cx="343502" cy="2118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82" idx="6"/>
                  <a:endCxn id="180" idx="2"/>
                </p:cNvCxnSpPr>
                <p:nvPr/>
              </p:nvCxnSpPr>
              <p:spPr>
                <a:xfrm rot="14858374" flipH="1">
                  <a:off x="6396221" y="3164700"/>
                  <a:ext cx="154644" cy="3103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Oval 179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6791371" y="252194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6078973" y="3196582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6283465" y="2699884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7262887" y="2740563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51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9"/>
    </mc:Choice>
    <mc:Fallback xmlns="">
      <p:transition xmlns:p14="http://schemas.microsoft.com/office/powerpoint/2010/main" spd="slow" advTm="1686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7" grpId="0" build="p"/>
      <p:bldP spid="19" grpId="0"/>
      <p:bldP spid="2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715000" y="14418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2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62200" y="14418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1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715000" y="41850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4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362200" y="41850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prstClr val="black"/>
                </a:solidFill>
                <a:latin typeface="Calibri"/>
              </a:rPr>
              <a:t>Machine 3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28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GAS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77000" y="6274233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 rot="13374097">
            <a:off x="3004835" y="2303858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 rot="10800000">
            <a:off x="2743201" y="2573743"/>
            <a:ext cx="1390265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 rot="8221805">
            <a:off x="3136056" y="4854218"/>
            <a:ext cx="1231714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 rot="5400000">
            <a:off x="3453331" y="4970562"/>
            <a:ext cx="1179636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Rounded Rectangle 46"/>
          <p:cNvSpPr/>
          <p:nvPr/>
        </p:nvSpPr>
        <p:spPr>
          <a:xfrm rot="16200000">
            <a:off x="6297911" y="2463562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 rot="19272643">
            <a:off x="6628222" y="2567248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573130" y="4572208"/>
            <a:ext cx="142787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 rot="2506115">
            <a:off x="6475753" y="4870877"/>
            <a:ext cx="1301607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14600" y="3190018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 smtClean="0">
                <a:solidFill>
                  <a:prstClr val="white"/>
                </a:solidFill>
                <a:latin typeface="Calibri"/>
              </a:rPr>
              <a:t>1</a:t>
            </a:r>
            <a:endParaRPr lang="en-US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78145" y="3194483"/>
            <a:ext cx="42977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 smtClean="0">
                <a:solidFill>
                  <a:prstClr val="white"/>
                </a:solidFill>
                <a:latin typeface="Calibri"/>
              </a:rPr>
              <a:t>2</a:t>
            </a:r>
            <a:endParaRPr lang="en-US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14600" y="4333018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 smtClean="0">
                <a:solidFill>
                  <a:prstClr val="white"/>
                </a:solidFill>
                <a:latin typeface="Calibri"/>
              </a:rPr>
              <a:t>3</a:t>
            </a:r>
            <a:endParaRPr lang="en-US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70874" y="4333018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 smtClean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 smtClean="0">
                <a:solidFill>
                  <a:prstClr val="white"/>
                </a:solidFill>
                <a:latin typeface="Calibri"/>
              </a:rPr>
              <a:t>4</a:t>
            </a:r>
            <a:endParaRPr lang="en-US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95600" y="327068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+            +            +  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657600" y="2530085"/>
            <a:ext cx="533400" cy="533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343400" y="3288185"/>
            <a:ext cx="1253842" cy="837162"/>
            <a:chOff x="3352800" y="2590800"/>
            <a:chExt cx="1253842" cy="837162"/>
          </a:xfrm>
        </p:grpSpPr>
        <p:cxnSp>
          <p:nvCxnSpPr>
            <p:cNvPr id="5" name="Straight Connector 4"/>
            <p:cNvCxnSpPr>
              <a:stCxn id="12" idx="5"/>
              <a:endCxn id="9" idx="1"/>
            </p:cNvCxnSpPr>
            <p:nvPr/>
          </p:nvCxnSpPr>
          <p:spPr>
            <a:xfrm>
              <a:off x="3961997" y="2829044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11" idx="6"/>
              <a:endCxn id="9" idx="2"/>
            </p:cNvCxnSpPr>
            <p:nvPr/>
          </p:nvCxnSpPr>
          <p:spPr>
            <a:xfrm>
              <a:off x="3631920" y="328840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327522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352800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723753" y="259080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34000" y="3051836"/>
            <a:ext cx="930064" cy="1074549"/>
            <a:chOff x="5489414" y="1971179"/>
            <a:chExt cx="930064" cy="1074549"/>
          </a:xfrm>
        </p:grpSpPr>
        <p:cxnSp>
          <p:nvCxnSpPr>
            <p:cNvPr id="15" name="Straight Connector 14"/>
            <p:cNvCxnSpPr>
              <a:stCxn id="19" idx="7"/>
              <a:endCxn id="23" idx="3"/>
            </p:cNvCxnSpPr>
            <p:nvPr/>
          </p:nvCxnSpPr>
          <p:spPr>
            <a:xfrm flipV="1">
              <a:off x="5727659" y="2446810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4"/>
              <a:endCxn id="19" idx="0"/>
            </p:cNvCxnSpPr>
            <p:nvPr/>
          </p:nvCxnSpPr>
          <p:spPr>
            <a:xfrm flipH="1">
              <a:off x="5628975" y="2250299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491092" y="1971179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140358" y="220856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24400" y="3821585"/>
            <a:ext cx="884567" cy="1049298"/>
            <a:chOff x="3876153" y="3301242"/>
            <a:chExt cx="884567" cy="1049298"/>
          </a:xfrm>
        </p:grpSpPr>
        <p:cxnSp>
          <p:nvCxnSpPr>
            <p:cNvPr id="24" name="Straight Connector 23"/>
            <p:cNvCxnSpPr>
              <a:stCxn id="26" idx="4"/>
              <a:endCxn id="27" idx="0"/>
            </p:cNvCxnSpPr>
            <p:nvPr/>
          </p:nvCxnSpPr>
          <p:spPr>
            <a:xfrm>
              <a:off x="4619483" y="3580362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6" idx="3"/>
              <a:endCxn id="28" idx="7"/>
            </p:cNvCxnSpPr>
            <p:nvPr/>
          </p:nvCxnSpPr>
          <p:spPr>
            <a:xfrm flipH="1">
              <a:off x="4114397" y="3539486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479922" y="33012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81600" y="407142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876153" y="385931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4000" y="3821585"/>
            <a:ext cx="1253843" cy="870858"/>
            <a:chOff x="5489414" y="2766608"/>
            <a:chExt cx="1253843" cy="870858"/>
          </a:xfrm>
        </p:grpSpPr>
        <p:cxnSp>
          <p:nvCxnSpPr>
            <p:cNvPr id="33" name="Straight Connector 32"/>
            <p:cNvCxnSpPr>
              <a:stCxn id="35" idx="6"/>
              <a:endCxn id="37" idx="2"/>
            </p:cNvCxnSpPr>
            <p:nvPr/>
          </p:nvCxnSpPr>
          <p:spPr>
            <a:xfrm>
              <a:off x="5768535" y="2906169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5" idx="5"/>
              <a:endCxn id="36" idx="1"/>
            </p:cNvCxnSpPr>
            <p:nvPr/>
          </p:nvCxnSpPr>
          <p:spPr>
            <a:xfrm>
              <a:off x="5727659" y="3004852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Calibri"/>
                </a:rPr>
                <a:t>Y</a:t>
              </a:r>
              <a:endParaRPr 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140358" y="335834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464137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9" name="Oval 58"/>
          <p:cNvSpPr/>
          <p:nvPr/>
        </p:nvSpPr>
        <p:spPr>
          <a:xfrm>
            <a:off x="3769442" y="2642809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81400" y="3118283"/>
            <a:ext cx="533400" cy="5693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91440"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l-GR" sz="3600" dirty="0" smtClean="0">
                <a:solidFill>
                  <a:prstClr val="white"/>
                </a:solidFill>
                <a:latin typeface="Calibri"/>
              </a:rPr>
              <a:t>Σ</a:t>
            </a:r>
            <a:endParaRPr lang="en-US" sz="3600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810000" y="2661083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886200" y="2737283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750136" y="2716863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Y’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764" y="2461773"/>
            <a:ext cx="177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</a:t>
            </a:r>
            <a:r>
              <a:rPr lang="en-US" sz="4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ather</a:t>
            </a:r>
            <a:endParaRPr lang="en-US" sz="4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6327" y="3415642"/>
            <a:ext cx="1492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</a:t>
            </a:r>
            <a:r>
              <a:rPr lang="en-US" sz="4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pply</a:t>
            </a:r>
            <a:endParaRPr lang="en-US" sz="4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28600" y="4406242"/>
            <a:ext cx="17881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</a:t>
            </a:r>
            <a:r>
              <a:rPr lang="en-US" sz="44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catter</a:t>
            </a:r>
            <a:endParaRPr lang="en-US" sz="44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036685" y="2127683"/>
            <a:ext cx="1162238" cy="398400"/>
            <a:chOff x="-1297315" y="1447800"/>
            <a:chExt cx="1162238" cy="398400"/>
          </a:xfrm>
        </p:grpSpPr>
        <p:sp>
          <p:nvSpPr>
            <p:cNvPr id="7" name="TextBox 6"/>
            <p:cNvSpPr txBox="1"/>
            <p:nvPr/>
          </p:nvSpPr>
          <p:spPr>
            <a:xfrm>
              <a:off x="-990600" y="1447800"/>
              <a:ext cx="855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Master</a:t>
              </a:r>
              <a:endPara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" name="Straight Arrow Connector 9"/>
            <p:cNvCxnSpPr>
              <a:stCxn id="7" idx="1"/>
              <a:endCxn id="60" idx="7"/>
            </p:cNvCxnSpPr>
            <p:nvPr/>
          </p:nvCxnSpPr>
          <p:spPr>
            <a:xfrm flipH="1">
              <a:off x="-1297315" y="1632466"/>
              <a:ext cx="306715" cy="213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046466" y="3282351"/>
            <a:ext cx="1030734" cy="369332"/>
            <a:chOff x="-1221115" y="1447800"/>
            <a:chExt cx="1030734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  <a:endParaRPr 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6" name="Straight Arrow Connector 65"/>
            <p:cNvCxnSpPr>
              <a:stCxn id="63" idx="1"/>
            </p:cNvCxnSpPr>
            <p:nvPr/>
          </p:nvCxnSpPr>
          <p:spPr>
            <a:xfrm flipH="1" flipV="1">
              <a:off x="-1221115" y="1447800"/>
              <a:ext cx="230515" cy="18466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097915" y="5023283"/>
            <a:ext cx="800219" cy="685800"/>
            <a:chOff x="-990600" y="1131332"/>
            <a:chExt cx="800219" cy="685800"/>
          </a:xfrm>
        </p:grpSpPr>
        <p:sp>
          <p:nvSpPr>
            <p:cNvPr id="68" name="TextBox 67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  <a:endParaRPr 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9" name="Straight Arrow Connector 68"/>
            <p:cNvCxnSpPr>
              <a:stCxn id="68" idx="0"/>
            </p:cNvCxnSpPr>
            <p:nvPr/>
          </p:nvCxnSpPr>
          <p:spPr>
            <a:xfrm flipV="1">
              <a:off x="-590490" y="1131332"/>
              <a:ext cx="131375" cy="3164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4343400" y="4870883"/>
            <a:ext cx="876419" cy="609600"/>
            <a:chOff x="-1066800" y="1207532"/>
            <a:chExt cx="876419" cy="609600"/>
          </a:xfrm>
        </p:grpSpPr>
        <p:sp>
          <p:nvSpPr>
            <p:cNvPr id="71" name="TextBox 70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  <a:endParaRPr 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 flipV="1">
              <a:off x="-1066800" y="1207532"/>
              <a:ext cx="323910" cy="2402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42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195E-6 -1.52903E-6 L -0.16852 -0.17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5" y="-87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493E-6 7.16632E-6 L 0.15828 -0.13323 " pathEditMode="relative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45E-6 -3.82836E-6 L -0.15654 0.120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7" y="60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874E-6 1.38793E-7 L 0.14804 0.122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3" y="6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47E-6 2.26E-6 L -0.30597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07" y="-2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765E-6 7.35832E-6 L 0.15828 -0.16654 " pathEditMode="relative" ptsTypes="AA">
                                      <p:cBhvr>
                                        <p:cTn id="10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32E-6 7.35832E-6 L -0.14162 -0.16654 " pathEditMode="relative" ptsTypes="AA">
                                      <p:cBhvr>
                                        <p:cTn id="10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86 -0.07873 " pathEditMode="relative" ptsTypes="AA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97 -0.00393 L 0.30439 0.279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10" y="14147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32436 0.03727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8" y="1852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01597 0.28178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140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/>
      <p:bldP spid="55" grpId="1"/>
      <p:bldP spid="60" grpId="0" animBg="1"/>
      <p:bldP spid="60" grpId="1" animBg="1"/>
      <p:bldP spid="59" grpId="0" animBg="1"/>
      <p:bldP spid="56" grpId="0" animBg="1"/>
      <p:bldP spid="56" grpId="1" animBg="1"/>
      <p:bldP spid="56" grpId="2" animBg="1"/>
      <p:bldP spid="61" grpId="0" animBg="1"/>
      <p:bldP spid="61" grpId="1" animBg="1"/>
      <p:bldP spid="64" grpId="0" animBg="1"/>
      <p:bldP spid="64" grpId="1" animBg="1"/>
      <p:bldP spid="65" grpId="0" animBg="1"/>
      <p:bldP spid="65" grpId="1" animBg="1"/>
      <p:bldP spid="3" grpId="0"/>
      <p:bldP spid="3" grpId="1"/>
      <p:bldP spid="57" grpId="0"/>
      <p:bldP spid="57" grpId="1"/>
      <p:bldP spid="5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662" y="76200"/>
            <a:ext cx="6576137" cy="1143000"/>
          </a:xfrm>
        </p:spPr>
        <p:txBody>
          <a:bodyPr/>
          <a:lstStyle/>
          <a:p>
            <a:r>
              <a:rPr lang="en-US" dirty="0" smtClean="0"/>
              <a:t>2D Partitioning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53915" y="1559780"/>
            <a:ext cx="4992055" cy="4992055"/>
            <a:chOff x="1397080" y="2823309"/>
            <a:chExt cx="3403520" cy="3751498"/>
          </a:xfrm>
        </p:grpSpPr>
        <p:sp>
          <p:nvSpPr>
            <p:cNvPr id="10" name="Rectangle 9"/>
            <p:cNvSpPr/>
            <p:nvPr/>
          </p:nvSpPr>
          <p:spPr>
            <a:xfrm>
              <a:off x="1397080" y="2823309"/>
              <a:ext cx="3403520" cy="3751498"/>
            </a:xfrm>
            <a:prstGeom prst="rect">
              <a:avLst/>
            </a:prstGeom>
            <a:solidFill>
              <a:srgbClr val="FFFFFF"/>
            </a:solidFill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Adj.</a:t>
              </a:r>
            </a:p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Matrix</a:t>
              </a:r>
              <a:endParaRPr lang="en-US" sz="40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242" y="32004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14800" y="4191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58263" y="3810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38600" y="5486400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67000" y="36576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64254" y="5809629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14800" y="33528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5779" y="6096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5874" y="302549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18016" y="3906708"/>
              <a:ext cx="55611" cy="7414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40221" y="553350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00423" y="415353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00400" y="5692416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537442" y="6324600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68821" y="3869537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2800" y="5844816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2948958" y="3122886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46212" y="5894265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3641342" y="6153771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828800" y="4763137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98612" y="6046665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48958" y="3754308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25538" y="3031913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810000" y="3717713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58303" y="4153537"/>
              <a:ext cx="875497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51892" y="5440681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40199" y="6248400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09545" y="3009053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flipV="1">
              <a:off x="4232937" y="4755783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33800" y="31843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81400" y="3489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886200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81200" y="34129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2600" y="41749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733800" y="55465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81400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50345" y="5105400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188745" y="51655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69745" y="63847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886200" y="3352800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893345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39110" y="4822497"/>
              <a:ext cx="7414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 rot="16200000">
            <a:off x="565269" y="3761958"/>
            <a:ext cx="91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Vertices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1256345" y="1556459"/>
            <a:ext cx="4992055" cy="4996741"/>
            <a:chOff x="1104927" y="1516337"/>
            <a:chExt cx="4992055" cy="4996741"/>
          </a:xfrm>
        </p:grpSpPr>
        <p:sp>
          <p:nvSpPr>
            <p:cNvPr id="55" name="Rectangle 54"/>
            <p:cNvSpPr/>
            <p:nvPr/>
          </p:nvSpPr>
          <p:spPr>
            <a:xfrm>
              <a:off x="1104927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56089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03385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850184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04927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356089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603385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850184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04927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356089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603385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11</a:t>
              </a:r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850184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04927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13</a:t>
              </a:r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356089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14</a:t>
              </a:r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03385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15</a:t>
              </a:r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850184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16</a:t>
              </a:r>
              <a:endParaRPr lang="en-US" dirty="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260593" y="1190180"/>
            <a:ext cx="919079" cy="37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Vertices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489764" y="2321557"/>
            <a:ext cx="21970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16 Machines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65718" y="2771355"/>
            <a:ext cx="940833" cy="685800"/>
            <a:chOff x="265718" y="2771355"/>
            <a:chExt cx="940833" cy="685800"/>
          </a:xfrm>
        </p:grpSpPr>
        <p:sp>
          <p:nvSpPr>
            <p:cNvPr id="81" name="Oval 80"/>
            <p:cNvSpPr/>
            <p:nvPr/>
          </p:nvSpPr>
          <p:spPr>
            <a:xfrm>
              <a:off x="265718" y="2771355"/>
              <a:ext cx="685800" cy="6858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tIns="0" bIns="137160" rtlCol="0" anchor="ctr"/>
            <a:lstStyle/>
            <a:p>
              <a:pPr algn="ctr"/>
              <a:r>
                <a:rPr lang="en-US" sz="3600" dirty="0" smtClean="0"/>
                <a:t>v</a:t>
              </a:r>
              <a:r>
                <a:rPr lang="en-US" sz="3600" baseline="-25000" dirty="0" smtClean="0"/>
                <a:t>i</a:t>
              </a:r>
              <a:endParaRPr lang="en-US" sz="3600" baseline="-25000" dirty="0"/>
            </a:p>
          </p:txBody>
        </p:sp>
        <p:cxnSp>
          <p:nvCxnSpPr>
            <p:cNvPr id="83" name="Straight Arrow Connector 82"/>
            <p:cNvCxnSpPr>
              <a:stCxn id="81" idx="6"/>
            </p:cNvCxnSpPr>
            <p:nvPr/>
          </p:nvCxnSpPr>
          <p:spPr>
            <a:xfrm>
              <a:off x="951518" y="3114255"/>
              <a:ext cx="255033" cy="405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2175716" y="609600"/>
            <a:ext cx="750806" cy="946859"/>
            <a:chOff x="265718" y="2771355"/>
            <a:chExt cx="750806" cy="946859"/>
          </a:xfrm>
        </p:grpSpPr>
        <p:sp>
          <p:nvSpPr>
            <p:cNvPr id="86" name="Oval 85"/>
            <p:cNvSpPr/>
            <p:nvPr/>
          </p:nvSpPr>
          <p:spPr>
            <a:xfrm>
              <a:off x="265718" y="2771355"/>
              <a:ext cx="685800" cy="6858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tIns="0" bIns="137160" rtlCol="0" anchor="ctr"/>
            <a:lstStyle/>
            <a:p>
              <a:pPr algn="ctr"/>
              <a:r>
                <a:rPr lang="en-US" sz="3600" dirty="0" smtClean="0"/>
                <a:t>v</a:t>
              </a:r>
              <a:r>
                <a:rPr lang="en-US" sz="3600" baseline="-25000" dirty="0" smtClean="0"/>
                <a:t>i</a:t>
              </a:r>
              <a:endParaRPr lang="en-US" sz="3600" baseline="-25000" dirty="0"/>
            </a:p>
          </p:txBody>
        </p:sp>
        <p:cxnSp>
          <p:nvCxnSpPr>
            <p:cNvPr id="87" name="Straight Arrow Connector 86"/>
            <p:cNvCxnSpPr>
              <a:stCxn id="86" idx="5"/>
            </p:cNvCxnSpPr>
            <p:nvPr/>
          </p:nvCxnSpPr>
          <p:spPr>
            <a:xfrm>
              <a:off x="851085" y="3356722"/>
              <a:ext cx="165439" cy="3614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253914" y="1555094"/>
            <a:ext cx="4992055" cy="4996741"/>
            <a:chOff x="1408745" y="1708859"/>
            <a:chExt cx="4992055" cy="4996741"/>
          </a:xfrm>
        </p:grpSpPr>
        <p:sp>
          <p:nvSpPr>
            <p:cNvPr id="92" name="Rectangle 91"/>
            <p:cNvSpPr/>
            <p:nvPr/>
          </p:nvSpPr>
          <p:spPr>
            <a:xfrm>
              <a:off x="2659907" y="1708859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408745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659907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907203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154002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659907" y="4203801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659907" y="5451273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14</a:t>
              </a:r>
              <a:endParaRPr lang="en-US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2861516" y="1556458"/>
            <a:ext cx="121222" cy="4996741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256344" y="3078574"/>
            <a:ext cx="4989625" cy="152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6499087" y="3230974"/>
            <a:ext cx="2568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Gill Sans Light"/>
                <a:cs typeface="Gill Sans Light"/>
              </a:rPr>
              <a:t>v</a:t>
            </a:r>
            <a:r>
              <a:rPr lang="en-US" sz="2800" i="1" baseline="-25000" dirty="0" smtClean="0">
                <a:latin typeface="Gill Sans Light"/>
                <a:cs typeface="Gill Sans Light"/>
              </a:rPr>
              <a:t>i</a:t>
            </a:r>
            <a:r>
              <a:rPr lang="en-US" sz="2800" dirty="0" smtClean="0">
                <a:latin typeface="Gill Sans Light"/>
                <a:cs typeface="Gill Sans Light"/>
              </a:rPr>
              <a:t> only has neighbors on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7 machines </a:t>
            </a:r>
          </a:p>
          <a:p>
            <a:endParaRPr lang="en-US" sz="2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103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90" grpId="0" animBg="1"/>
      <p:bldP spid="91" grpId="0" animBg="1"/>
      <p:bldP spid="10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52180" y="134697"/>
            <a:ext cx="9037691" cy="1066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Minimizing Communication in PowerGraph</a:t>
            </a:r>
            <a:endParaRPr lang="en-US" sz="4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20739" y="1979400"/>
            <a:ext cx="1519426" cy="1075200"/>
            <a:chOff x="3720739" y="2286583"/>
            <a:chExt cx="1519426" cy="1075200"/>
          </a:xfrm>
        </p:grpSpPr>
        <p:cxnSp>
          <p:nvCxnSpPr>
            <p:cNvPr id="53" name="Straight Connector 52"/>
            <p:cNvCxnSpPr>
              <a:stCxn id="66" idx="5"/>
              <a:endCxn id="62" idx="1"/>
            </p:cNvCxnSpPr>
            <p:nvPr/>
          </p:nvCxnSpPr>
          <p:spPr>
            <a:xfrm>
              <a:off x="3958983" y="2762865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4324508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720739" y="252462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82" name="Straight Connector 81"/>
            <p:cNvCxnSpPr>
              <a:endCxn id="97" idx="3"/>
            </p:cNvCxnSpPr>
            <p:nvPr/>
          </p:nvCxnSpPr>
          <p:spPr>
            <a:xfrm flipV="1">
              <a:off x="4548346" y="2762214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0" idx="4"/>
            </p:cNvCxnSpPr>
            <p:nvPr/>
          </p:nvCxnSpPr>
          <p:spPr>
            <a:xfrm flipH="1">
              <a:off x="4449662" y="2565703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4311779" y="228658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961045" y="252397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43400" y="2766497"/>
            <a:ext cx="1220544" cy="879190"/>
            <a:chOff x="4343400" y="3073680"/>
            <a:chExt cx="1220544" cy="879190"/>
          </a:xfrm>
        </p:grpSpPr>
        <p:cxnSp>
          <p:nvCxnSpPr>
            <p:cNvPr id="84" name="Straight Connector 83"/>
            <p:cNvCxnSpPr>
              <a:endCxn id="96" idx="2"/>
            </p:cNvCxnSpPr>
            <p:nvPr/>
          </p:nvCxnSpPr>
          <p:spPr>
            <a:xfrm>
              <a:off x="4589222" y="322157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95" idx="1"/>
            </p:cNvCxnSpPr>
            <p:nvPr/>
          </p:nvCxnSpPr>
          <p:spPr>
            <a:xfrm>
              <a:off x="4548346" y="3320256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4961045" y="367375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5284824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4343400" y="307368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49786" y="2774829"/>
            <a:ext cx="1272734" cy="1049949"/>
            <a:chOff x="3349786" y="3082012"/>
            <a:chExt cx="1272734" cy="1049949"/>
          </a:xfrm>
        </p:grpSpPr>
        <p:cxnSp>
          <p:nvCxnSpPr>
            <p:cNvPr id="42" name="Straight Connector 41"/>
            <p:cNvCxnSpPr>
              <a:stCxn id="51" idx="6"/>
            </p:cNvCxnSpPr>
            <p:nvPr/>
          </p:nvCxnSpPr>
          <p:spPr>
            <a:xfrm>
              <a:off x="3628906" y="3222224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45" idx="0"/>
            </p:cNvCxnSpPr>
            <p:nvPr/>
          </p:nvCxnSpPr>
          <p:spPr>
            <a:xfrm>
              <a:off x="4464069" y="3361783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52" idx="7"/>
            </p:cNvCxnSpPr>
            <p:nvPr/>
          </p:nvCxnSpPr>
          <p:spPr>
            <a:xfrm flipH="1">
              <a:off x="3958983" y="3320907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326186" y="385284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349786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720739" y="364073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343400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1752600" y="2590800"/>
            <a:ext cx="5486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Vertex Cut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Communication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is linear in </a:t>
            </a:r>
            <a:b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number of machines </a:t>
            </a:r>
            <a:b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each vertex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spans.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38200" y="4921250"/>
            <a:ext cx="7315200" cy="1479550"/>
            <a:chOff x="990600" y="4876800"/>
            <a:chExt cx="7315200" cy="1479550"/>
          </a:xfrm>
        </p:grpSpPr>
        <p:sp>
          <p:nvSpPr>
            <p:cNvPr id="7" name="Rectangle 6"/>
            <p:cNvSpPr/>
            <p:nvPr/>
          </p:nvSpPr>
          <p:spPr>
            <a:xfrm>
              <a:off x="990600" y="4876800"/>
              <a:ext cx="73152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>
                  <a:latin typeface="Gill Sans Light"/>
                  <a:cs typeface="Gill Sans Light"/>
                </a:rPr>
                <a:t>Total communication upper </a:t>
              </a:r>
              <a:r>
                <a:rPr lang="en-US" sz="3200" dirty="0">
                  <a:latin typeface="Gill Sans Light"/>
                  <a:cs typeface="Gill Sans Light"/>
                </a:rPr>
                <a:t>bound:</a:t>
              </a: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600" y="5518150"/>
              <a:ext cx="5410200" cy="838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6841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24"/>
    </mc:Choice>
    <mc:Fallback>
      <p:transition xmlns:p14="http://schemas.microsoft.com/office/powerpoint/2010/main" spd="slow" advTm="4432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1465E-6 -2.22762E-6 L -0.31083 0.007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0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4675E-6 4.38122E-6 L 0.32489 0.032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44" y="15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942E-7 2.04535E-6 L -0.0066 -0.089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44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Shrinking Working Sets</a:t>
            </a:r>
            <a:endParaRPr lang="en-US" dirty="0"/>
          </a:p>
        </p:txBody>
      </p:sp>
      <p:grpSp>
        <p:nvGrpSpPr>
          <p:cNvPr id="4" name="Group 17"/>
          <p:cNvGrpSpPr/>
          <p:nvPr/>
        </p:nvGrpSpPr>
        <p:grpSpPr>
          <a:xfrm>
            <a:off x="228600" y="2044174"/>
            <a:ext cx="8549169" cy="4800600"/>
            <a:chOff x="457200" y="4343400"/>
            <a:chExt cx="8549169" cy="2514600"/>
          </a:xfrm>
        </p:grpSpPr>
        <p:graphicFrame>
          <p:nvGraphicFramePr>
            <p:cNvPr id="5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37033237"/>
                </p:ext>
              </p:extLst>
            </p:nvPr>
          </p:nvGraphicFramePr>
          <p:xfrm>
            <a:off x="457200" y="4343400"/>
            <a:ext cx="8305800" cy="2514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2176" y="4415135"/>
              <a:ext cx="5724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C0504D"/>
                  </a:solidFill>
                  <a:latin typeface="Gill Sans Light"/>
                  <a:cs typeface="Gill Sans Light"/>
                </a:rPr>
                <a:t>51% </a:t>
              </a:r>
              <a:r>
                <a:rPr lang="en-US" sz="3600" b="1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of vertices </a:t>
              </a:r>
              <a:r>
                <a:rPr lang="en-US" sz="3600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run only </a:t>
              </a:r>
              <a:r>
                <a:rPr lang="en-US" sz="3600" b="1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once</a:t>
              </a:r>
              <a:r>
                <a:rPr lang="en-US" sz="3600" b="1" dirty="0">
                  <a:solidFill>
                    <a:srgbClr val="C0504D"/>
                  </a:solidFill>
                  <a:latin typeface="Gill Sans Light"/>
                  <a:cs typeface="Gill Sans Light"/>
                </a:rPr>
                <a:t>!</a:t>
              </a:r>
            </a:p>
          </p:txBody>
        </p:sp>
        <p:cxnSp>
          <p:nvCxnSpPr>
            <p:cNvPr id="7" name="Straight Arrow Connector 6"/>
            <p:cNvCxnSpPr>
              <a:stCxn id="6" idx="1"/>
              <a:endCxn id="8" idx="6"/>
            </p:cNvCxnSpPr>
            <p:nvPr/>
          </p:nvCxnSpPr>
          <p:spPr bwMode="auto">
            <a:xfrm flipH="1">
              <a:off x="2696165" y="4584412"/>
              <a:ext cx="586011" cy="7519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auto">
            <a:xfrm>
              <a:off x="2362200" y="4574969"/>
              <a:ext cx="333965" cy="169277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193610" y="1752600"/>
            <a:ext cx="3249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PageRank on Web Graph</a:t>
            </a:r>
          </a:p>
        </p:txBody>
      </p:sp>
    </p:spTree>
    <p:extLst>
      <p:ext uri="{BB962C8B-B14F-4D97-AF65-F5344CB8AC3E}">
        <p14:creationId xmlns:p14="http://schemas.microsoft.com/office/powerpoint/2010/main" val="152927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Gill Sans Light"/>
                <a:cs typeface="Gill Sans Light"/>
              </a:rPr>
              <a:t>The </a:t>
            </a:r>
            <a:r>
              <a:rPr lang="en-US" sz="4800" dirty="0" err="1" smtClean="0">
                <a:latin typeface="Gill Sans Light"/>
                <a:cs typeface="Gill Sans Light"/>
              </a:rPr>
              <a:t>GraphLab</a:t>
            </a:r>
            <a:r>
              <a:rPr lang="en-US" sz="4800" dirty="0" smtClean="0">
                <a:latin typeface="Gill Sans Light"/>
                <a:cs typeface="Gill Sans Light"/>
              </a:rPr>
              <a:t> (Pull) Abstraction</a:t>
            </a:r>
            <a:endParaRPr lang="en-US" sz="48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1143000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prstClr val="black"/>
                </a:solidFill>
                <a:latin typeface="Gill Sans Light"/>
                <a:cs typeface="Gill Sans Light"/>
              </a:rPr>
              <a:t>Vertex Programs directly </a:t>
            </a:r>
            <a:r>
              <a:rPr lang="en-US" sz="26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access</a:t>
            </a:r>
            <a:r>
              <a:rPr lang="en-US" sz="2600" dirty="0" smtClean="0">
                <a:solidFill>
                  <a:prstClr val="black"/>
                </a:solidFill>
                <a:latin typeface="Gill Sans Light"/>
                <a:cs typeface="Gill Sans Light"/>
              </a:rPr>
              <a:t> adjacent vertices and edges</a:t>
            </a:r>
            <a:endParaRPr lang="en-US" sz="2600" b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8" name="Freeform 87"/>
          <p:cNvSpPr/>
          <p:nvPr/>
        </p:nvSpPr>
        <p:spPr bwMode="auto">
          <a:xfrm>
            <a:off x="6110084" y="2012151"/>
            <a:ext cx="2957716" cy="2157334"/>
          </a:xfrm>
          <a:custGeom>
            <a:avLst/>
            <a:gdLst>
              <a:gd name="connsiteX0" fmla="*/ 1930400 w 3149600"/>
              <a:gd name="connsiteY0" fmla="*/ 159926 h 2455333"/>
              <a:gd name="connsiteX1" fmla="*/ 237067 w 3149600"/>
              <a:gd name="connsiteY1" fmla="*/ 193793 h 2455333"/>
              <a:gd name="connsiteX2" fmla="*/ 508000 w 3149600"/>
              <a:gd name="connsiteY2" fmla="*/ 1322682 h 2455333"/>
              <a:gd name="connsiteX3" fmla="*/ 993423 w 3149600"/>
              <a:gd name="connsiteY3" fmla="*/ 2304815 h 2455333"/>
              <a:gd name="connsiteX4" fmla="*/ 1569156 w 3149600"/>
              <a:gd name="connsiteY4" fmla="*/ 2225793 h 2455333"/>
              <a:gd name="connsiteX5" fmla="*/ 1919111 w 3149600"/>
              <a:gd name="connsiteY5" fmla="*/ 1175926 h 2455333"/>
              <a:gd name="connsiteX6" fmla="*/ 2291645 w 3149600"/>
              <a:gd name="connsiteY6" fmla="*/ 2135482 h 2455333"/>
              <a:gd name="connsiteX7" fmla="*/ 2889956 w 3149600"/>
              <a:gd name="connsiteY7" fmla="*/ 2304815 h 2455333"/>
              <a:gd name="connsiteX8" fmla="*/ 3081867 w 3149600"/>
              <a:gd name="connsiteY8" fmla="*/ 1841970 h 2455333"/>
              <a:gd name="connsiteX9" fmla="*/ 2483556 w 3149600"/>
              <a:gd name="connsiteY9" fmla="*/ 600193 h 2455333"/>
              <a:gd name="connsiteX10" fmla="*/ 1930400 w 3149600"/>
              <a:gd name="connsiteY10" fmla="*/ 159926 h 2455333"/>
              <a:gd name="connsiteX0" fmla="*/ 1969911 w 3155244"/>
              <a:gd name="connsiteY0" fmla="*/ 96426 h 2468033"/>
              <a:gd name="connsiteX1" fmla="*/ 242711 w 3155244"/>
              <a:gd name="connsiteY1" fmla="*/ 206493 h 2468033"/>
              <a:gd name="connsiteX2" fmla="*/ 513644 w 3155244"/>
              <a:gd name="connsiteY2" fmla="*/ 1335382 h 2468033"/>
              <a:gd name="connsiteX3" fmla="*/ 999067 w 3155244"/>
              <a:gd name="connsiteY3" fmla="*/ 2317515 h 2468033"/>
              <a:gd name="connsiteX4" fmla="*/ 1574800 w 3155244"/>
              <a:gd name="connsiteY4" fmla="*/ 2238493 h 2468033"/>
              <a:gd name="connsiteX5" fmla="*/ 1924755 w 3155244"/>
              <a:gd name="connsiteY5" fmla="*/ 1188626 h 2468033"/>
              <a:gd name="connsiteX6" fmla="*/ 2297289 w 3155244"/>
              <a:gd name="connsiteY6" fmla="*/ 2148182 h 2468033"/>
              <a:gd name="connsiteX7" fmla="*/ 2895600 w 3155244"/>
              <a:gd name="connsiteY7" fmla="*/ 2317515 h 2468033"/>
              <a:gd name="connsiteX8" fmla="*/ 3087511 w 3155244"/>
              <a:gd name="connsiteY8" fmla="*/ 1854670 h 2468033"/>
              <a:gd name="connsiteX9" fmla="*/ 2489200 w 3155244"/>
              <a:gd name="connsiteY9" fmla="*/ 612893 h 2468033"/>
              <a:gd name="connsiteX10" fmla="*/ 1969911 w 3155244"/>
              <a:gd name="connsiteY10" fmla="*/ 96426 h 2468033"/>
              <a:gd name="connsiteX0" fmla="*/ 1969911 w 3165592"/>
              <a:gd name="connsiteY0" fmla="*/ 96426 h 2468033"/>
              <a:gd name="connsiteX1" fmla="*/ 242711 w 3165592"/>
              <a:gd name="connsiteY1" fmla="*/ 206493 h 2468033"/>
              <a:gd name="connsiteX2" fmla="*/ 513644 w 3165592"/>
              <a:gd name="connsiteY2" fmla="*/ 1335382 h 2468033"/>
              <a:gd name="connsiteX3" fmla="*/ 999067 w 3165592"/>
              <a:gd name="connsiteY3" fmla="*/ 2317515 h 2468033"/>
              <a:gd name="connsiteX4" fmla="*/ 1574800 w 3165592"/>
              <a:gd name="connsiteY4" fmla="*/ 2238493 h 2468033"/>
              <a:gd name="connsiteX5" fmla="*/ 1924755 w 3165592"/>
              <a:gd name="connsiteY5" fmla="*/ 1188626 h 2468033"/>
              <a:gd name="connsiteX6" fmla="*/ 2297289 w 3165592"/>
              <a:gd name="connsiteY6" fmla="*/ 2148182 h 2468033"/>
              <a:gd name="connsiteX7" fmla="*/ 2895600 w 3165592"/>
              <a:gd name="connsiteY7" fmla="*/ 2317515 h 2468033"/>
              <a:gd name="connsiteX8" fmla="*/ 3087511 w 3165592"/>
              <a:gd name="connsiteY8" fmla="*/ 1854670 h 2468033"/>
              <a:gd name="connsiteX9" fmla="*/ 2427111 w 3165592"/>
              <a:gd name="connsiteY9" fmla="*/ 477426 h 2468033"/>
              <a:gd name="connsiteX10" fmla="*/ 1969911 w 3165592"/>
              <a:gd name="connsiteY10" fmla="*/ 96426 h 2468033"/>
              <a:gd name="connsiteX0" fmla="*/ 1881011 w 3152892"/>
              <a:gd name="connsiteY0" fmla="*/ 96426 h 2468033"/>
              <a:gd name="connsiteX1" fmla="*/ 230011 w 3152892"/>
              <a:gd name="connsiteY1" fmla="*/ 206493 h 2468033"/>
              <a:gd name="connsiteX2" fmla="*/ 500944 w 3152892"/>
              <a:gd name="connsiteY2" fmla="*/ 1335382 h 2468033"/>
              <a:gd name="connsiteX3" fmla="*/ 986367 w 3152892"/>
              <a:gd name="connsiteY3" fmla="*/ 2317515 h 2468033"/>
              <a:gd name="connsiteX4" fmla="*/ 1562100 w 3152892"/>
              <a:gd name="connsiteY4" fmla="*/ 2238493 h 2468033"/>
              <a:gd name="connsiteX5" fmla="*/ 1912055 w 3152892"/>
              <a:gd name="connsiteY5" fmla="*/ 1188626 h 2468033"/>
              <a:gd name="connsiteX6" fmla="*/ 2284589 w 3152892"/>
              <a:gd name="connsiteY6" fmla="*/ 2148182 h 2468033"/>
              <a:gd name="connsiteX7" fmla="*/ 2882900 w 3152892"/>
              <a:gd name="connsiteY7" fmla="*/ 2317515 h 2468033"/>
              <a:gd name="connsiteX8" fmla="*/ 3074811 w 3152892"/>
              <a:gd name="connsiteY8" fmla="*/ 1854670 h 2468033"/>
              <a:gd name="connsiteX9" fmla="*/ 2414411 w 3152892"/>
              <a:gd name="connsiteY9" fmla="*/ 477426 h 2468033"/>
              <a:gd name="connsiteX10" fmla="*/ 1881011 w 3152892"/>
              <a:gd name="connsiteY10" fmla="*/ 96426 h 24680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7921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92111 w 3063992"/>
              <a:gd name="connsiteY11" fmla="*/ 50800 h 2422407"/>
              <a:gd name="connsiteX0" fmla="*/ 17159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15911 w 3063992"/>
              <a:gd name="connsiteY11" fmla="*/ 50800 h 2422407"/>
              <a:gd name="connsiteX0" fmla="*/ 1779411 w 3127492"/>
              <a:gd name="connsiteY0" fmla="*/ 38100 h 2409707"/>
              <a:gd name="connsiteX1" fmla="*/ 1093611 w 3127492"/>
              <a:gd name="connsiteY1" fmla="*/ 190500 h 2409707"/>
              <a:gd name="connsiteX2" fmla="*/ 103011 w 3127492"/>
              <a:gd name="connsiteY2" fmla="*/ 266700 h 2409707"/>
              <a:gd name="connsiteX3" fmla="*/ 475544 w 3127492"/>
              <a:gd name="connsiteY3" fmla="*/ 1277056 h 2409707"/>
              <a:gd name="connsiteX4" fmla="*/ 960967 w 3127492"/>
              <a:gd name="connsiteY4" fmla="*/ 2259189 h 2409707"/>
              <a:gd name="connsiteX5" fmla="*/ 1536700 w 3127492"/>
              <a:gd name="connsiteY5" fmla="*/ 2180167 h 2409707"/>
              <a:gd name="connsiteX6" fmla="*/ 1886655 w 3127492"/>
              <a:gd name="connsiteY6" fmla="*/ 1130300 h 2409707"/>
              <a:gd name="connsiteX7" fmla="*/ 2259189 w 3127492"/>
              <a:gd name="connsiteY7" fmla="*/ 2089856 h 2409707"/>
              <a:gd name="connsiteX8" fmla="*/ 2857500 w 3127492"/>
              <a:gd name="connsiteY8" fmla="*/ 2259189 h 2409707"/>
              <a:gd name="connsiteX9" fmla="*/ 3049411 w 3127492"/>
              <a:gd name="connsiteY9" fmla="*/ 1796344 h 2409707"/>
              <a:gd name="connsiteX10" fmla="*/ 2389011 w 3127492"/>
              <a:gd name="connsiteY10" fmla="*/ 419100 h 2409707"/>
              <a:gd name="connsiteX11" fmla="*/ 1779411 w 3127492"/>
              <a:gd name="connsiteY11" fmla="*/ 38100 h 2409707"/>
              <a:gd name="connsiteX0" fmla="*/ 1855611 w 3127492"/>
              <a:gd name="connsiteY0" fmla="*/ 38100 h 2333507"/>
              <a:gd name="connsiteX1" fmla="*/ 1093611 w 3127492"/>
              <a:gd name="connsiteY1" fmla="*/ 114300 h 2333507"/>
              <a:gd name="connsiteX2" fmla="*/ 103011 w 3127492"/>
              <a:gd name="connsiteY2" fmla="*/ 190500 h 2333507"/>
              <a:gd name="connsiteX3" fmla="*/ 475544 w 3127492"/>
              <a:gd name="connsiteY3" fmla="*/ 1200856 h 2333507"/>
              <a:gd name="connsiteX4" fmla="*/ 960967 w 3127492"/>
              <a:gd name="connsiteY4" fmla="*/ 2182989 h 2333507"/>
              <a:gd name="connsiteX5" fmla="*/ 1536700 w 3127492"/>
              <a:gd name="connsiteY5" fmla="*/ 2103967 h 2333507"/>
              <a:gd name="connsiteX6" fmla="*/ 1886655 w 3127492"/>
              <a:gd name="connsiteY6" fmla="*/ 1054100 h 2333507"/>
              <a:gd name="connsiteX7" fmla="*/ 2259189 w 3127492"/>
              <a:gd name="connsiteY7" fmla="*/ 2013656 h 2333507"/>
              <a:gd name="connsiteX8" fmla="*/ 2857500 w 3127492"/>
              <a:gd name="connsiteY8" fmla="*/ 2182989 h 2333507"/>
              <a:gd name="connsiteX9" fmla="*/ 3049411 w 3127492"/>
              <a:gd name="connsiteY9" fmla="*/ 1720144 h 2333507"/>
              <a:gd name="connsiteX10" fmla="*/ 2389011 w 3127492"/>
              <a:gd name="connsiteY10" fmla="*/ 342900 h 2333507"/>
              <a:gd name="connsiteX11" fmla="*/ 1855611 w 3127492"/>
              <a:gd name="connsiteY11" fmla="*/ 38100 h 2333507"/>
              <a:gd name="connsiteX0" fmla="*/ 1765300 w 3037181"/>
              <a:gd name="connsiteY0" fmla="*/ 38100 h 2374900"/>
              <a:gd name="connsiteX1" fmla="*/ 1003300 w 3037181"/>
              <a:gd name="connsiteY1" fmla="*/ 114300 h 2374900"/>
              <a:gd name="connsiteX2" fmla="*/ 12700 w 3037181"/>
              <a:gd name="connsiteY2" fmla="*/ 190500 h 2374900"/>
              <a:gd name="connsiteX3" fmla="*/ 1079500 w 3037181"/>
              <a:gd name="connsiteY3" fmla="*/ 952500 h 2374900"/>
              <a:gd name="connsiteX4" fmla="*/ 870656 w 3037181"/>
              <a:gd name="connsiteY4" fmla="*/ 2182989 h 2374900"/>
              <a:gd name="connsiteX5" fmla="*/ 1446389 w 3037181"/>
              <a:gd name="connsiteY5" fmla="*/ 2103967 h 2374900"/>
              <a:gd name="connsiteX6" fmla="*/ 1796344 w 3037181"/>
              <a:gd name="connsiteY6" fmla="*/ 1054100 h 2374900"/>
              <a:gd name="connsiteX7" fmla="*/ 2168878 w 3037181"/>
              <a:gd name="connsiteY7" fmla="*/ 2013656 h 2374900"/>
              <a:gd name="connsiteX8" fmla="*/ 2767189 w 3037181"/>
              <a:gd name="connsiteY8" fmla="*/ 2182989 h 2374900"/>
              <a:gd name="connsiteX9" fmla="*/ 2959100 w 3037181"/>
              <a:gd name="connsiteY9" fmla="*/ 1720144 h 2374900"/>
              <a:gd name="connsiteX10" fmla="*/ 2298700 w 3037181"/>
              <a:gd name="connsiteY10" fmla="*/ 342900 h 2374900"/>
              <a:gd name="connsiteX11" fmla="*/ 1765300 w 3037181"/>
              <a:gd name="connsiteY11" fmla="*/ 38100 h 2374900"/>
              <a:gd name="connsiteX0" fmla="*/ 1765300 w 3037181"/>
              <a:gd name="connsiteY0" fmla="*/ 38100 h 2239433"/>
              <a:gd name="connsiteX1" fmla="*/ 1003300 w 3037181"/>
              <a:gd name="connsiteY1" fmla="*/ 114300 h 2239433"/>
              <a:gd name="connsiteX2" fmla="*/ 12700 w 3037181"/>
              <a:gd name="connsiteY2" fmla="*/ 190500 h 2239433"/>
              <a:gd name="connsiteX3" fmla="*/ 1079500 w 3037181"/>
              <a:gd name="connsiteY3" fmla="*/ 952500 h 2239433"/>
              <a:gd name="connsiteX4" fmla="*/ 698500 w 3037181"/>
              <a:gd name="connsiteY4" fmla="*/ 1866899 h 2239433"/>
              <a:gd name="connsiteX5" fmla="*/ 1446389 w 3037181"/>
              <a:gd name="connsiteY5" fmla="*/ 2103967 h 2239433"/>
              <a:gd name="connsiteX6" fmla="*/ 1796344 w 3037181"/>
              <a:gd name="connsiteY6" fmla="*/ 1054100 h 2239433"/>
              <a:gd name="connsiteX7" fmla="*/ 2168878 w 3037181"/>
              <a:gd name="connsiteY7" fmla="*/ 2013656 h 2239433"/>
              <a:gd name="connsiteX8" fmla="*/ 2767189 w 3037181"/>
              <a:gd name="connsiteY8" fmla="*/ 2182989 h 2239433"/>
              <a:gd name="connsiteX9" fmla="*/ 2959100 w 3037181"/>
              <a:gd name="connsiteY9" fmla="*/ 1720144 h 2239433"/>
              <a:gd name="connsiteX10" fmla="*/ 2298700 w 3037181"/>
              <a:gd name="connsiteY10" fmla="*/ 342900 h 2239433"/>
              <a:gd name="connsiteX11" fmla="*/ 1765300 w 3037181"/>
              <a:gd name="connsiteY11" fmla="*/ 38100 h 2239433"/>
              <a:gd name="connsiteX0" fmla="*/ 1765300 w 3037181"/>
              <a:gd name="connsiteY0" fmla="*/ 38100 h 2231908"/>
              <a:gd name="connsiteX1" fmla="*/ 1003300 w 3037181"/>
              <a:gd name="connsiteY1" fmla="*/ 114300 h 2231908"/>
              <a:gd name="connsiteX2" fmla="*/ 12700 w 3037181"/>
              <a:gd name="connsiteY2" fmla="*/ 190500 h 2231908"/>
              <a:gd name="connsiteX3" fmla="*/ 1079500 w 3037181"/>
              <a:gd name="connsiteY3" fmla="*/ 952500 h 2231908"/>
              <a:gd name="connsiteX4" fmla="*/ 698500 w 3037181"/>
              <a:gd name="connsiteY4" fmla="*/ 1866899 h 2231908"/>
              <a:gd name="connsiteX5" fmla="*/ 1384300 w 3037181"/>
              <a:gd name="connsiteY5" fmla="*/ 2095500 h 2231908"/>
              <a:gd name="connsiteX6" fmla="*/ 1796344 w 3037181"/>
              <a:gd name="connsiteY6" fmla="*/ 1054100 h 2231908"/>
              <a:gd name="connsiteX7" fmla="*/ 2168878 w 3037181"/>
              <a:gd name="connsiteY7" fmla="*/ 2013656 h 2231908"/>
              <a:gd name="connsiteX8" fmla="*/ 2767189 w 3037181"/>
              <a:gd name="connsiteY8" fmla="*/ 2182989 h 2231908"/>
              <a:gd name="connsiteX9" fmla="*/ 2959100 w 3037181"/>
              <a:gd name="connsiteY9" fmla="*/ 1720144 h 2231908"/>
              <a:gd name="connsiteX10" fmla="*/ 2298700 w 3037181"/>
              <a:gd name="connsiteY10" fmla="*/ 342900 h 2231908"/>
              <a:gd name="connsiteX11" fmla="*/ 1765300 w 3037181"/>
              <a:gd name="connsiteY11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51741 h 2245549"/>
              <a:gd name="connsiteX1" fmla="*/ 1092200 w 3126081"/>
              <a:gd name="connsiteY1" fmla="*/ 127941 h 2245549"/>
              <a:gd name="connsiteX2" fmla="*/ 101600 w 3126081"/>
              <a:gd name="connsiteY2" fmla="*/ 204141 h 2245549"/>
              <a:gd name="connsiteX3" fmla="*/ 177800 w 3126081"/>
              <a:gd name="connsiteY3" fmla="*/ 661341 h 2245549"/>
              <a:gd name="connsiteX4" fmla="*/ 1168400 w 3126081"/>
              <a:gd name="connsiteY4" fmla="*/ 966141 h 2245549"/>
              <a:gd name="connsiteX5" fmla="*/ 787400 w 3126081"/>
              <a:gd name="connsiteY5" fmla="*/ 1880540 h 2245549"/>
              <a:gd name="connsiteX6" fmla="*/ 1473200 w 3126081"/>
              <a:gd name="connsiteY6" fmla="*/ 2109141 h 2245549"/>
              <a:gd name="connsiteX7" fmla="*/ 1885244 w 3126081"/>
              <a:gd name="connsiteY7" fmla="*/ 1067741 h 2245549"/>
              <a:gd name="connsiteX8" fmla="*/ 2257778 w 3126081"/>
              <a:gd name="connsiteY8" fmla="*/ 2027297 h 2245549"/>
              <a:gd name="connsiteX9" fmla="*/ 2856089 w 3126081"/>
              <a:gd name="connsiteY9" fmla="*/ 2196630 h 2245549"/>
              <a:gd name="connsiteX10" fmla="*/ 3048000 w 3126081"/>
              <a:gd name="connsiteY10" fmla="*/ 1733785 h 2245549"/>
              <a:gd name="connsiteX11" fmla="*/ 2387600 w 3126081"/>
              <a:gd name="connsiteY11" fmla="*/ 280341 h 2245549"/>
              <a:gd name="connsiteX12" fmla="*/ 1854200 w 3126081"/>
              <a:gd name="connsiteY12" fmla="*/ 51741 h 2245549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98931 w 3147012"/>
              <a:gd name="connsiteY0" fmla="*/ 25400 h 2295407"/>
              <a:gd name="connsiteX1" fmla="*/ 1113131 w 3147012"/>
              <a:gd name="connsiteY1" fmla="*/ 177799 h 2295407"/>
              <a:gd name="connsiteX2" fmla="*/ 122531 w 3147012"/>
              <a:gd name="connsiteY2" fmla="*/ 253999 h 2295407"/>
              <a:gd name="connsiteX3" fmla="*/ 198731 w 3147012"/>
              <a:gd name="connsiteY3" fmla="*/ 711199 h 2295407"/>
              <a:gd name="connsiteX4" fmla="*/ 1189331 w 3147012"/>
              <a:gd name="connsiteY4" fmla="*/ 1015999 h 2295407"/>
              <a:gd name="connsiteX5" fmla="*/ 808331 w 3147012"/>
              <a:gd name="connsiteY5" fmla="*/ 1930398 h 2295407"/>
              <a:gd name="connsiteX6" fmla="*/ 1494131 w 3147012"/>
              <a:gd name="connsiteY6" fmla="*/ 2158999 h 2295407"/>
              <a:gd name="connsiteX7" fmla="*/ 1906175 w 3147012"/>
              <a:gd name="connsiteY7" fmla="*/ 1117599 h 2295407"/>
              <a:gd name="connsiteX8" fmla="*/ 2278709 w 3147012"/>
              <a:gd name="connsiteY8" fmla="*/ 2077155 h 2295407"/>
              <a:gd name="connsiteX9" fmla="*/ 2877020 w 3147012"/>
              <a:gd name="connsiteY9" fmla="*/ 2246488 h 2295407"/>
              <a:gd name="connsiteX10" fmla="*/ 3068931 w 3147012"/>
              <a:gd name="connsiteY10" fmla="*/ 1783643 h 2295407"/>
              <a:gd name="connsiteX11" fmla="*/ 2408531 w 3147012"/>
              <a:gd name="connsiteY11" fmla="*/ 330199 h 2295407"/>
              <a:gd name="connsiteX12" fmla="*/ 1798931 w 3147012"/>
              <a:gd name="connsiteY12" fmla="*/ 25400 h 229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7012" h="2295407">
                <a:moveTo>
                  <a:pt x="1798931" y="25400"/>
                </a:moveTo>
                <a:cubicBezTo>
                  <a:pt x="1583031" y="0"/>
                  <a:pt x="1467320" y="173566"/>
                  <a:pt x="1113131" y="177799"/>
                </a:cubicBezTo>
                <a:cubicBezTo>
                  <a:pt x="837964" y="196143"/>
                  <a:pt x="332081" y="76199"/>
                  <a:pt x="122531" y="253999"/>
                </a:cubicBezTo>
                <a:cubicBezTo>
                  <a:pt x="0" y="433210"/>
                  <a:pt x="20931" y="584199"/>
                  <a:pt x="198731" y="711199"/>
                </a:cubicBezTo>
                <a:cubicBezTo>
                  <a:pt x="376531" y="838199"/>
                  <a:pt x="1087731" y="812799"/>
                  <a:pt x="1189331" y="1015999"/>
                </a:cubicBezTo>
                <a:cubicBezTo>
                  <a:pt x="1290931" y="1219199"/>
                  <a:pt x="757531" y="1739898"/>
                  <a:pt x="808331" y="1930398"/>
                </a:cubicBezTo>
                <a:cubicBezTo>
                  <a:pt x="859131" y="2120898"/>
                  <a:pt x="1311157" y="2294465"/>
                  <a:pt x="1494131" y="2158999"/>
                </a:cubicBezTo>
                <a:cubicBezTo>
                  <a:pt x="1677105" y="2023533"/>
                  <a:pt x="1775412" y="1131240"/>
                  <a:pt x="1906175" y="1117599"/>
                </a:cubicBezTo>
                <a:cubicBezTo>
                  <a:pt x="2036938" y="1103958"/>
                  <a:pt x="2116902" y="1889007"/>
                  <a:pt x="2278709" y="2077155"/>
                </a:cubicBezTo>
                <a:cubicBezTo>
                  <a:pt x="2440516" y="2265303"/>
                  <a:pt x="2745316" y="2295407"/>
                  <a:pt x="2877020" y="2246488"/>
                </a:cubicBezTo>
                <a:cubicBezTo>
                  <a:pt x="3008724" y="2197569"/>
                  <a:pt x="3147012" y="2103024"/>
                  <a:pt x="3068931" y="1783643"/>
                </a:cubicBezTo>
                <a:cubicBezTo>
                  <a:pt x="2990850" y="1464262"/>
                  <a:pt x="2620198" y="623240"/>
                  <a:pt x="2408531" y="330199"/>
                </a:cubicBezTo>
                <a:cubicBezTo>
                  <a:pt x="2196864" y="37158"/>
                  <a:pt x="2014831" y="50800"/>
                  <a:pt x="1798931" y="2540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585958" y="2107639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 smtClean="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2400" y="1910239"/>
            <a:ext cx="5791200" cy="295465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GraphLab_PageRank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Compute sum over neighbors</a:t>
            </a:r>
            <a:endParaRPr lang="en-US" sz="2000" baseline="-25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0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( j 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  <a:cs typeface="Consolas"/>
              </a:rPr>
              <a:t>in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neighbors(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)):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total = 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total + R[j] *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w</a:t>
            </a:r>
            <a:r>
              <a:rPr lang="en-US" sz="2000" baseline="-25000" dirty="0" err="1" smtClean="0">
                <a:solidFill>
                  <a:prstClr val="black"/>
                </a:solidFill>
                <a:latin typeface="Consolas"/>
                <a:cs typeface="Consolas"/>
              </a:rPr>
              <a:t>ji</a:t>
            </a: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onsolas"/>
                <a:cs typeface="Consolas"/>
              </a:rPr>
              <a:t> // Update the PageRank</a:t>
            </a:r>
            <a:endParaRPr lang="en-US" sz="2000" dirty="0" smtClean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Consolas"/>
                <a:cs typeface="Consolas"/>
              </a:rPr>
              <a:t>] = 0.15 + total 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2000" i="1" dirty="0" smtClean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496500" y="1899426"/>
            <a:ext cx="2261413" cy="1769710"/>
            <a:chOff x="6496500" y="1730447"/>
            <a:chExt cx="2261413" cy="1769710"/>
          </a:xfrm>
        </p:grpSpPr>
        <p:sp>
          <p:nvSpPr>
            <p:cNvPr id="6" name="TextBox 5"/>
            <p:cNvSpPr txBox="1"/>
            <p:nvPr/>
          </p:nvSpPr>
          <p:spPr>
            <a:xfrm>
              <a:off x="6496500" y="173044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Calibri"/>
                </a:rPr>
                <a:t>R[4]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</a:rPr>
                <a:t>41</a:t>
              </a:r>
              <a:endParaRPr lang="en-US" sz="2000" b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7505833">
              <a:off x="6658041" y="2681984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Calibri"/>
                </a:rPr>
                <a:t>R[3]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</a:rPr>
                <a:t>31</a:t>
              </a:r>
              <a:endParaRPr lang="en-US" sz="2000" b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3967539">
              <a:off x="7939740" y="263316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 smtClean="0">
                  <a:solidFill>
                    <a:prstClr val="black"/>
                  </a:solidFill>
                  <a:latin typeface="Calibri"/>
                </a:rPr>
                <a:t>R[2] * w</a:t>
              </a:r>
              <a:r>
                <a:rPr lang="en-US" sz="2000" b="1" baseline="-25000" dirty="0" smtClean="0">
                  <a:solidFill>
                    <a:prstClr val="black"/>
                  </a:solidFill>
                  <a:latin typeface="Calibri"/>
                </a:rPr>
                <a:t>21</a:t>
              </a:r>
              <a:endParaRPr lang="en-US" sz="2000" b="1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69385" y="2196509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black"/>
                  </a:solidFill>
                  <a:latin typeface="Calibri"/>
                </a:rPr>
                <a:t>+</a:t>
              </a:r>
              <a:endParaRPr lang="en-US" sz="3200" b="1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45162" y="2696608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black"/>
                  </a:solidFill>
                  <a:latin typeface="Calibri"/>
                </a:rPr>
                <a:t>+</a:t>
              </a:r>
              <a:endParaRPr lang="en-US" sz="3200" b="1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708669" y="2435311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174191" y="2565728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74480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046450" y="2878920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34809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33979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4</a:t>
            </a:r>
          </a:p>
        </p:txBody>
      </p:sp>
      <p:sp>
        <p:nvSpPr>
          <p:cNvPr id="98" name="Oval 97"/>
          <p:cNvSpPr/>
          <p:nvPr/>
        </p:nvSpPr>
        <p:spPr bwMode="auto">
          <a:xfrm>
            <a:off x="773650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1</a:t>
            </a:r>
            <a:endParaRPr lang="en-US" dirty="0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339790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736501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5989752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mtClean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04478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3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844149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2</a:t>
            </a: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708668" y="4937541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174191" y="3937847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811789" y="4123397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113434" y="4130035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415078" y="4123396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39" name="Group 38"/>
          <p:cNvGrpSpPr/>
          <p:nvPr/>
        </p:nvGrpSpPr>
        <p:grpSpPr>
          <a:xfrm>
            <a:off x="152400" y="1910239"/>
            <a:ext cx="5791200" cy="3877985"/>
            <a:chOff x="152400" y="1910239"/>
            <a:chExt cx="5791200" cy="3877985"/>
          </a:xfrm>
        </p:grpSpPr>
        <p:sp>
          <p:nvSpPr>
            <p:cNvPr id="40" name="Rectangle 39"/>
            <p:cNvSpPr/>
            <p:nvPr/>
          </p:nvSpPr>
          <p:spPr>
            <a:xfrm>
              <a:off x="152400" y="1910239"/>
              <a:ext cx="5791200" cy="387798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52400" y="1910239"/>
              <a:ext cx="5791200" cy="3877985"/>
              <a:chOff x="152400" y="1910239"/>
              <a:chExt cx="5791200" cy="3877985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457200" y="4734767"/>
                <a:ext cx="5257800" cy="980233"/>
              </a:xfrm>
              <a:prstGeom prst="roundRect">
                <a:avLst>
                  <a:gd name="adj" fmla="val 11037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2400" y="1910239"/>
                <a:ext cx="5791200" cy="3877985"/>
              </a:xfrm>
              <a:prstGeom prst="rect">
                <a:avLst/>
              </a:prstGeom>
              <a:noFill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182880" tIns="91440" rIns="182880" bIns="91440" rtlCol="0">
                <a:spAutoFit/>
              </a:bodyPr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GraphLab_PageRank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(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) </a:t>
                </a: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// Compute sum over neighbors</a:t>
                </a:r>
                <a:endParaRPr lang="en-US" sz="2000" baseline="-25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total =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0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foreach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( j 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in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neighbors(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)): 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  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total =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total + R[j] * 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w</a:t>
                </a:r>
                <a:r>
                  <a:rPr lang="en-US" sz="2000" baseline="-25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ji</a:t>
                </a: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 smtClean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 </a:t>
                </a:r>
                <a:r>
                  <a:rPr lang="en-US" sz="2000" dirty="0" smtClean="0">
                    <a:solidFill>
                      <a:srgbClr val="008000"/>
                    </a:solidFill>
                    <a:latin typeface="Consolas"/>
                    <a:cs typeface="Consolas"/>
                  </a:rPr>
                  <a:t> // Update the PageRank</a:t>
                </a:r>
                <a:endParaRPr lang="en-US" sz="2000" dirty="0" smtClean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R[</a:t>
                </a:r>
                <a:r>
                  <a:rPr lang="en-US" sz="2000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] = 0.15 + total </a:t>
                </a:r>
                <a:endParaRPr lang="en-US" sz="2000" i="1" dirty="0" smtClean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 smtClean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 </a:t>
                </a:r>
                <a:r>
                  <a:rPr lang="en-US" sz="2000" dirty="0" smtClean="0">
                    <a:solidFill>
                      <a:srgbClr val="008000"/>
                    </a:solidFill>
                    <a:latin typeface="Consolas"/>
                    <a:cs typeface="Consolas"/>
                  </a:rPr>
                  <a:t> /</a:t>
                </a: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/ </a:t>
                </a:r>
                <a:r>
                  <a:rPr lang="en-US" sz="2000" dirty="0" smtClean="0">
                    <a:solidFill>
                      <a:srgbClr val="008000"/>
                    </a:solidFill>
                    <a:latin typeface="Consolas"/>
                    <a:cs typeface="Consolas"/>
                  </a:rPr>
                  <a:t>Trigger neighbors to run again</a:t>
                </a: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if R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[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]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not converged then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</a:t>
                </a:r>
                <a:r>
                  <a:rPr lang="en-US" sz="2000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signal </a:t>
                </a:r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nbrsOf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(</a:t>
                </a:r>
                <a:r>
                  <a:rPr lang="en-US" sz="2000" b="1" dirty="0" err="1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b="1" dirty="0" smtClean="0">
                    <a:solidFill>
                      <a:prstClr val="black"/>
                    </a:solidFill>
                    <a:latin typeface="Consolas"/>
                    <a:cs typeface="Consolas"/>
                  </a:rPr>
                  <a:t>) to be recomputed</a:t>
                </a: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44" name="Rectangular Callout 43"/>
          <p:cNvSpPr/>
          <p:nvPr/>
        </p:nvSpPr>
        <p:spPr>
          <a:xfrm>
            <a:off x="533400" y="5943600"/>
            <a:ext cx="7315200" cy="685800"/>
          </a:xfrm>
          <a:prstGeom prst="wedgeRectCallout">
            <a:avLst>
              <a:gd name="adj1" fmla="val 13691"/>
              <a:gd name="adj2" fmla="val -8000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Trigger computation </a:t>
            </a:r>
            <a:r>
              <a:rPr lang="en-US" sz="2800" i="1" dirty="0" smtClean="0">
                <a:solidFill>
                  <a:prstClr val="white"/>
                </a:solidFill>
                <a:latin typeface="Gill Sans Light"/>
                <a:cs typeface="Gill Sans Light"/>
              </a:rPr>
              <a:t>only</a:t>
            </a:r>
            <a:r>
              <a:rPr lang="en-US" sz="2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 when necessary.</a:t>
            </a:r>
            <a:endParaRPr lang="en-US" sz="2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598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70"/>
    </mc:Choice>
    <mc:Fallback>
      <p:transition xmlns:p14="http://schemas.microsoft.com/office/powerpoint/2010/main" spd="slow" advTm="3087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 structured data is everywhere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16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42784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3600" dirty="0" smtClean="0"/>
              <a:t>PageRank on the Live-Journal Graph</a:t>
            </a:r>
            <a:endParaRPr lang="en-US" sz="3600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55126453"/>
              </p:ext>
            </p:extLst>
          </p:nvPr>
        </p:nvGraphicFramePr>
        <p:xfrm>
          <a:off x="685800" y="16764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95400" y="5105400"/>
            <a:ext cx="6805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>
                <a:latin typeface="Gill Sans Light"/>
                <a:cs typeface="Gill Sans Light"/>
              </a:rPr>
              <a:t>GraphLab</a:t>
            </a:r>
            <a:r>
              <a:rPr lang="en-US" sz="3600" dirty="0" smtClean="0">
                <a:latin typeface="Gill Sans Light"/>
                <a:cs typeface="Gill Sans Light"/>
              </a:rPr>
              <a:t> is </a:t>
            </a:r>
            <a:r>
              <a:rPr lang="en-US" sz="36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60x faster</a:t>
            </a:r>
            <a:r>
              <a:rPr lang="en-US" sz="3600" i="1" dirty="0" smtClean="0">
                <a:latin typeface="Gill Sans Light"/>
                <a:cs typeface="Gill Sans Light"/>
              </a:rPr>
              <a:t> </a:t>
            </a:r>
            <a:r>
              <a:rPr lang="en-US" sz="3600" dirty="0" smtClean="0">
                <a:latin typeface="Gill Sans Light"/>
                <a:cs typeface="Gill Sans Light"/>
              </a:rPr>
              <a:t>than </a:t>
            </a:r>
            <a:r>
              <a:rPr lang="en-US" sz="3600" dirty="0" err="1" smtClean="0">
                <a:latin typeface="Gill Sans Light"/>
                <a:cs typeface="Gill Sans Light"/>
              </a:rPr>
              <a:t>Hadoop</a:t>
            </a:r>
            <a:endParaRPr lang="en-US" sz="3600" dirty="0" smtClean="0">
              <a:latin typeface="Gill Sans Light"/>
              <a:cs typeface="Gill Sans Light"/>
            </a:endParaRPr>
          </a:p>
          <a:p>
            <a:pPr algn="ctr"/>
            <a:r>
              <a:rPr lang="en-US" sz="3600" dirty="0" err="1">
                <a:latin typeface="Gill Sans Light"/>
                <a:cs typeface="Gill Sans Light"/>
              </a:rPr>
              <a:t>GraphLab</a:t>
            </a:r>
            <a:r>
              <a:rPr lang="en-US" sz="3600" dirty="0">
                <a:latin typeface="Gill Sans Light"/>
                <a:cs typeface="Gill Sans Light"/>
              </a:rPr>
              <a:t> is </a:t>
            </a:r>
            <a:r>
              <a:rPr lang="en-US" sz="36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16x </a:t>
            </a:r>
            <a:r>
              <a:rPr lang="en-US" sz="3600" i="1" dirty="0">
                <a:solidFill>
                  <a:srgbClr val="3366FF"/>
                </a:solidFill>
                <a:latin typeface="Gill Sans Light"/>
                <a:cs typeface="Gill Sans Light"/>
              </a:rPr>
              <a:t>faster</a:t>
            </a:r>
            <a:r>
              <a:rPr lang="en-US" sz="3600" i="1" dirty="0">
                <a:latin typeface="Gill Sans Light"/>
                <a:cs typeface="Gill Sans Light"/>
              </a:rPr>
              <a:t> </a:t>
            </a:r>
            <a:r>
              <a:rPr lang="en-US" sz="3600" dirty="0">
                <a:latin typeface="Gill Sans Light"/>
                <a:cs typeface="Gill Sans Light"/>
              </a:rPr>
              <a:t>than </a:t>
            </a:r>
            <a:r>
              <a:rPr lang="en-US" sz="3600" dirty="0" smtClean="0">
                <a:latin typeface="Gill Sans Light"/>
                <a:cs typeface="Gill Sans Light"/>
              </a:rPr>
              <a:t>Spark</a:t>
            </a:r>
            <a:endParaRPr lang="en-US" sz="3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905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1828800"/>
            <a:ext cx="6102082" cy="1270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prstClr val="black"/>
                </a:solidFill>
                <a:latin typeface="Helvetica Neue Light"/>
                <a:cs typeface="Helvetica Neue Light"/>
              </a:rPr>
              <a:t>Counted: 34.8 Billion Triangles</a:t>
            </a:r>
            <a:endParaRPr lang="en-US" sz="3200" b="1" dirty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Helvetica Neue"/>
                <a:cs typeface="Helvetica Neue"/>
              </a:rPr>
              <a:t>Triangle Counting </a:t>
            </a:r>
            <a:r>
              <a:rPr lang="en-US" dirty="0" smtClean="0">
                <a:latin typeface="Helvetica Neue"/>
                <a:cs typeface="Helvetica Neue"/>
              </a:rPr>
              <a:t>on Twitter</a:t>
            </a:r>
            <a:endParaRPr lang="en-US" dirty="0">
              <a:latin typeface="Helvetica Neue"/>
              <a:cs typeface="Helvetica Neue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53614" y="4343400"/>
            <a:ext cx="5223848" cy="1347519"/>
            <a:chOff x="696072" y="4315361"/>
            <a:chExt cx="5223848" cy="1347519"/>
          </a:xfrm>
        </p:grpSpPr>
        <p:sp>
          <p:nvSpPr>
            <p:cNvPr id="94" name="Rectangle 93"/>
            <p:cNvSpPr/>
            <p:nvPr/>
          </p:nvSpPr>
          <p:spPr>
            <a:xfrm>
              <a:off x="2895600" y="4474160"/>
              <a:ext cx="45719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219792" y="4315361"/>
              <a:ext cx="27001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64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15 Seconds</a:t>
              </a:r>
              <a:endParaRPr lang="en-US" sz="4000" b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6072" y="4684692"/>
              <a:ext cx="2037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 err="1" smtClean="0">
                  <a:ln w="3175">
                    <a:solidFill>
                      <a:prstClr val="black"/>
                    </a:solidFill>
                  </a:ln>
                  <a:solidFill>
                    <a:srgbClr val="F79646"/>
                  </a:solidFill>
                  <a:latin typeface="Calibri"/>
                  <a:ea typeface="+mn-ea"/>
                  <a:cs typeface="Calibri"/>
                </a:rPr>
                <a:t>GraphLab</a:t>
              </a:r>
              <a:endParaRPr lang="en-US" sz="3600" b="1" dirty="0">
                <a:ln w="3175">
                  <a:solidFill>
                    <a:prstClr val="black"/>
                  </a:solidFill>
                </a:ln>
                <a:solidFill>
                  <a:srgbClr val="F79646"/>
                </a:solidFill>
                <a:latin typeface="Calibri"/>
                <a:ea typeface="+mn-ea"/>
                <a:cs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5276" y="3124200"/>
            <a:ext cx="7902866" cy="1188720"/>
            <a:chOff x="707734" y="3096161"/>
            <a:chExt cx="7902866" cy="1188720"/>
          </a:xfrm>
        </p:grpSpPr>
        <p:sp>
          <p:nvSpPr>
            <p:cNvPr id="98" name="Rectangle 97"/>
            <p:cNvSpPr/>
            <p:nvPr/>
          </p:nvSpPr>
          <p:spPr>
            <a:xfrm>
              <a:off x="2895600" y="3096161"/>
              <a:ext cx="5715000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65921" y="3124200"/>
              <a:ext cx="26084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1536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423 Minutes</a:t>
              </a:r>
              <a:endParaRPr lang="en-US" sz="3200" b="1" dirty="0">
                <a:solidFill>
                  <a:prstClr val="white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07734" y="3124200"/>
              <a:ext cx="2184988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err="1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Hadoop</a:t>
              </a:r>
              <a: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/>
              </a:r>
              <a:b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</a:br>
              <a:r>
                <a:rPr lang="en-US" sz="3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Gill Sans Light"/>
                  <a:ea typeface="+mn-ea"/>
                  <a:cs typeface="Gill Sans Light"/>
                </a:rPr>
                <a:t>[WWW’11]</a:t>
              </a:r>
              <a:endPara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64886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S. 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Suri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and S. 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Vassilvitskii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“Counting triangles and the curse of the last reducer,” </a:t>
            </a: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WWW’11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019800" y="4572000"/>
            <a:ext cx="2971800" cy="1295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 smtClean="0">
                <a:solidFill>
                  <a:prstClr val="black"/>
                </a:solidFill>
                <a:latin typeface="Gill Sans Light"/>
                <a:cs typeface="Gill Sans Light"/>
              </a:rPr>
              <a:t>1000 x Faster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7759" y="1143000"/>
            <a:ext cx="4570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Helvetica Neue Light"/>
                <a:cs typeface="Helvetica Neue Light"/>
              </a:rPr>
              <a:t>40M Users,  1.4 Billion Links</a:t>
            </a:r>
            <a:endParaRPr lang="en-US" sz="2800" b="1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740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Graph Analytics Pipeline</a:t>
            </a:r>
            <a:endParaRPr lang="en-US" sz="44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Donut 255"/>
          <p:cNvSpPr/>
          <p:nvPr/>
        </p:nvSpPr>
        <p:spPr>
          <a:xfrm>
            <a:off x="-1371600" y="-5867400"/>
            <a:ext cx="15355131" cy="15812331"/>
          </a:xfrm>
          <a:prstGeom prst="donut">
            <a:avLst>
              <a:gd name="adj" fmla="val 45075"/>
            </a:avLst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02583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Tables</a:t>
            </a:r>
            <a:endParaRPr lang="en-US" sz="60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Freeform 257"/>
          <p:cNvSpPr/>
          <p:nvPr/>
        </p:nvSpPr>
        <p:spPr>
          <a:xfrm>
            <a:off x="-84667" y="1058333"/>
            <a:ext cx="7806267" cy="6002867"/>
          </a:xfrm>
          <a:custGeom>
            <a:avLst/>
            <a:gdLst>
              <a:gd name="connsiteX0" fmla="*/ 0 w 7806267"/>
              <a:gd name="connsiteY0" fmla="*/ 448734 h 6002867"/>
              <a:gd name="connsiteX1" fmla="*/ 474134 w 7806267"/>
              <a:gd name="connsiteY1" fmla="*/ 3852334 h 6002867"/>
              <a:gd name="connsiteX2" fmla="*/ 1016000 w 7806267"/>
              <a:gd name="connsiteY2" fmla="*/ 4080934 h 6002867"/>
              <a:gd name="connsiteX3" fmla="*/ 2108200 w 7806267"/>
              <a:gd name="connsiteY3" fmla="*/ 2463800 h 6002867"/>
              <a:gd name="connsiteX4" fmla="*/ 2125134 w 7806267"/>
              <a:gd name="connsiteY4" fmla="*/ 364067 h 6002867"/>
              <a:gd name="connsiteX5" fmla="*/ 3344334 w 7806267"/>
              <a:gd name="connsiteY5" fmla="*/ 651934 h 6002867"/>
              <a:gd name="connsiteX6" fmla="*/ 3251200 w 7806267"/>
              <a:gd name="connsiteY6" fmla="*/ 3234267 h 6002867"/>
              <a:gd name="connsiteX7" fmla="*/ 1845734 w 7806267"/>
              <a:gd name="connsiteY7" fmla="*/ 4004734 h 6002867"/>
              <a:gd name="connsiteX8" fmla="*/ 1540934 w 7806267"/>
              <a:gd name="connsiteY8" fmla="*/ 5207000 h 6002867"/>
              <a:gd name="connsiteX9" fmla="*/ 2421467 w 7806267"/>
              <a:gd name="connsiteY9" fmla="*/ 6002867 h 6002867"/>
              <a:gd name="connsiteX10" fmla="*/ 5782734 w 7806267"/>
              <a:gd name="connsiteY10" fmla="*/ 5935134 h 6002867"/>
              <a:gd name="connsiteX11" fmla="*/ 5774267 w 7806267"/>
              <a:gd name="connsiteY11" fmla="*/ 4741334 h 6002867"/>
              <a:gd name="connsiteX12" fmla="*/ 5461000 w 7806267"/>
              <a:gd name="connsiteY12" fmla="*/ 4402667 h 6002867"/>
              <a:gd name="connsiteX13" fmla="*/ 5757334 w 7806267"/>
              <a:gd name="connsiteY13" fmla="*/ 3852334 h 6002867"/>
              <a:gd name="connsiteX14" fmla="*/ 6756400 w 7806267"/>
              <a:gd name="connsiteY14" fmla="*/ 3776134 h 6002867"/>
              <a:gd name="connsiteX15" fmla="*/ 7332134 w 7806267"/>
              <a:gd name="connsiteY15" fmla="*/ 4318000 h 6002867"/>
              <a:gd name="connsiteX16" fmla="*/ 7188200 w 7806267"/>
              <a:gd name="connsiteY16" fmla="*/ 5088467 h 6002867"/>
              <a:gd name="connsiteX17" fmla="*/ 7450667 w 7806267"/>
              <a:gd name="connsiteY17" fmla="*/ 5571067 h 6002867"/>
              <a:gd name="connsiteX18" fmla="*/ 7797800 w 7806267"/>
              <a:gd name="connsiteY18" fmla="*/ 5537200 h 6002867"/>
              <a:gd name="connsiteX19" fmla="*/ 7780867 w 7806267"/>
              <a:gd name="connsiteY19" fmla="*/ 4834467 h 6002867"/>
              <a:gd name="connsiteX20" fmla="*/ 7569200 w 7806267"/>
              <a:gd name="connsiteY20" fmla="*/ 4106334 h 6002867"/>
              <a:gd name="connsiteX21" fmla="*/ 7628467 w 7806267"/>
              <a:gd name="connsiteY21" fmla="*/ 3742267 h 6002867"/>
              <a:gd name="connsiteX22" fmla="*/ 7806267 w 7806267"/>
              <a:gd name="connsiteY22" fmla="*/ 3158067 h 6002867"/>
              <a:gd name="connsiteX23" fmla="*/ 7594600 w 7806267"/>
              <a:gd name="connsiteY23" fmla="*/ 2633134 h 6002867"/>
              <a:gd name="connsiteX24" fmla="*/ 7391400 w 7806267"/>
              <a:gd name="connsiteY24" fmla="*/ 2023534 h 6002867"/>
              <a:gd name="connsiteX25" fmla="*/ 7789334 w 7806267"/>
              <a:gd name="connsiteY25" fmla="*/ 1244600 h 6002867"/>
              <a:gd name="connsiteX26" fmla="*/ 7747000 w 7806267"/>
              <a:gd name="connsiteY26" fmla="*/ 736600 h 6002867"/>
              <a:gd name="connsiteX27" fmla="*/ 7035800 w 7806267"/>
              <a:gd name="connsiteY27" fmla="*/ 0 h 6002867"/>
              <a:gd name="connsiteX28" fmla="*/ 25400 w 7806267"/>
              <a:gd name="connsiteY28" fmla="*/ 84667 h 6002867"/>
              <a:gd name="connsiteX29" fmla="*/ 0 w 7806267"/>
              <a:gd name="connsiteY29" fmla="*/ 448734 h 600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06267" h="6002867">
                <a:moveTo>
                  <a:pt x="0" y="448734"/>
                </a:moveTo>
                <a:lnTo>
                  <a:pt x="474134" y="3852334"/>
                </a:lnTo>
                <a:lnTo>
                  <a:pt x="1016000" y="4080934"/>
                </a:lnTo>
                <a:lnTo>
                  <a:pt x="2108200" y="2463800"/>
                </a:lnTo>
                <a:lnTo>
                  <a:pt x="2125134" y="364067"/>
                </a:lnTo>
                <a:lnTo>
                  <a:pt x="3344334" y="651934"/>
                </a:lnTo>
                <a:lnTo>
                  <a:pt x="3251200" y="3234267"/>
                </a:lnTo>
                <a:lnTo>
                  <a:pt x="1845734" y="4004734"/>
                </a:lnTo>
                <a:lnTo>
                  <a:pt x="1540934" y="5207000"/>
                </a:lnTo>
                <a:lnTo>
                  <a:pt x="2421467" y="6002867"/>
                </a:lnTo>
                <a:lnTo>
                  <a:pt x="5782734" y="5935134"/>
                </a:lnTo>
                <a:cubicBezTo>
                  <a:pt x="5779912" y="5537201"/>
                  <a:pt x="5777089" y="5139267"/>
                  <a:pt x="5774267" y="4741334"/>
                </a:cubicBezTo>
                <a:lnTo>
                  <a:pt x="5461000" y="4402667"/>
                </a:lnTo>
                <a:lnTo>
                  <a:pt x="5757334" y="3852334"/>
                </a:lnTo>
                <a:lnTo>
                  <a:pt x="6756400" y="3776134"/>
                </a:lnTo>
                <a:lnTo>
                  <a:pt x="7332134" y="4318000"/>
                </a:lnTo>
                <a:lnTo>
                  <a:pt x="7188200" y="5088467"/>
                </a:lnTo>
                <a:lnTo>
                  <a:pt x="7450667" y="5571067"/>
                </a:lnTo>
                <a:lnTo>
                  <a:pt x="7797800" y="5537200"/>
                </a:lnTo>
                <a:lnTo>
                  <a:pt x="7780867" y="4834467"/>
                </a:lnTo>
                <a:lnTo>
                  <a:pt x="7569200" y="4106334"/>
                </a:lnTo>
                <a:lnTo>
                  <a:pt x="7628467" y="3742267"/>
                </a:lnTo>
                <a:lnTo>
                  <a:pt x="7806267" y="3158067"/>
                </a:lnTo>
                <a:lnTo>
                  <a:pt x="7594600" y="2633134"/>
                </a:lnTo>
                <a:lnTo>
                  <a:pt x="7391400" y="2023534"/>
                </a:lnTo>
                <a:lnTo>
                  <a:pt x="7789334" y="1244600"/>
                </a:lnTo>
                <a:lnTo>
                  <a:pt x="7747000" y="736600"/>
                </a:lnTo>
                <a:lnTo>
                  <a:pt x="7035800" y="0"/>
                </a:lnTo>
                <a:lnTo>
                  <a:pt x="25400" y="84667"/>
                </a:lnTo>
                <a:lnTo>
                  <a:pt x="0" y="448734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2148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Graphs</a:t>
            </a:r>
            <a:endParaRPr lang="en-US" sz="54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-265615" y="1195222"/>
            <a:ext cx="9587037" cy="5693904"/>
            <a:chOff x="-265615" y="1195222"/>
            <a:chExt cx="9587037" cy="5693904"/>
          </a:xfrm>
        </p:grpSpPr>
        <p:sp>
          <p:nvSpPr>
            <p:cNvPr id="2" name="Freeform 1"/>
            <p:cNvSpPr/>
            <p:nvPr/>
          </p:nvSpPr>
          <p:spPr>
            <a:xfrm>
              <a:off x="-265615" y="1195222"/>
              <a:ext cx="4241538" cy="5685603"/>
            </a:xfrm>
            <a:custGeom>
              <a:avLst/>
              <a:gdLst>
                <a:gd name="connsiteX0" fmla="*/ 3975923 w 4241538"/>
                <a:gd name="connsiteY0" fmla="*/ 49801 h 5685603"/>
                <a:gd name="connsiteX1" fmla="*/ 4200036 w 4241538"/>
                <a:gd name="connsiteY1" fmla="*/ 1535528 h 5685603"/>
                <a:gd name="connsiteX2" fmla="*/ 3975923 w 4241538"/>
                <a:gd name="connsiteY2" fmla="*/ 2149739 h 5685603"/>
                <a:gd name="connsiteX3" fmla="*/ 4241538 w 4241538"/>
                <a:gd name="connsiteY3" fmla="*/ 2954854 h 5685603"/>
                <a:gd name="connsiteX4" fmla="*/ 2598046 w 4241538"/>
                <a:gd name="connsiteY4" fmla="*/ 3809769 h 5685603"/>
                <a:gd name="connsiteX5" fmla="*/ 1958910 w 4241538"/>
                <a:gd name="connsiteY5" fmla="*/ 4166676 h 5685603"/>
                <a:gd name="connsiteX6" fmla="*/ 2282628 w 4241538"/>
                <a:gd name="connsiteY6" fmla="*/ 4805787 h 5685603"/>
                <a:gd name="connsiteX7" fmla="*/ 2241126 w 4241538"/>
                <a:gd name="connsiteY7" fmla="*/ 5685603 h 5685603"/>
                <a:gd name="connsiteX8" fmla="*/ 0 w 4241538"/>
                <a:gd name="connsiteY8" fmla="*/ 5669003 h 5685603"/>
                <a:gd name="connsiteX9" fmla="*/ 24902 w 4241538"/>
                <a:gd name="connsiteY9" fmla="*/ 0 h 5685603"/>
                <a:gd name="connsiteX10" fmla="*/ 4025726 w 4241538"/>
                <a:gd name="connsiteY10" fmla="*/ 33200 h 568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1538" h="5685603">
                  <a:moveTo>
                    <a:pt x="3975923" y="49801"/>
                  </a:moveTo>
                  <a:lnTo>
                    <a:pt x="4200036" y="1535528"/>
                  </a:lnTo>
                  <a:lnTo>
                    <a:pt x="3975923" y="2149739"/>
                  </a:lnTo>
                  <a:lnTo>
                    <a:pt x="4241538" y="2954854"/>
                  </a:lnTo>
                  <a:lnTo>
                    <a:pt x="2598046" y="3809769"/>
                  </a:lnTo>
                  <a:lnTo>
                    <a:pt x="1958910" y="4166676"/>
                  </a:lnTo>
                  <a:lnTo>
                    <a:pt x="2282628" y="4805787"/>
                  </a:lnTo>
                  <a:lnTo>
                    <a:pt x="2241126" y="5685603"/>
                  </a:lnTo>
                  <a:lnTo>
                    <a:pt x="0" y="5669003"/>
                  </a:lnTo>
                  <a:lnTo>
                    <a:pt x="24902" y="0"/>
                  </a:lnTo>
                  <a:lnTo>
                    <a:pt x="4025726" y="33200"/>
                  </a:lnTo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05400" y="2101644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5016090" y="4065341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415890" y="6122741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82600" y="3264932"/>
              <a:ext cx="1961400" cy="153566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169072" y="1275893"/>
              <a:ext cx="1961400" cy="153566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5088185" y="4706186"/>
              <a:ext cx="4233237" cy="2182940"/>
            </a:xfrm>
            <a:custGeom>
              <a:avLst/>
              <a:gdLst>
                <a:gd name="connsiteX0" fmla="*/ 1909107 w 4233237"/>
                <a:gd name="connsiteY0" fmla="*/ 0 h 2182940"/>
                <a:gd name="connsiteX1" fmla="*/ 2714252 w 4233237"/>
                <a:gd name="connsiteY1" fmla="*/ 132802 h 2182940"/>
                <a:gd name="connsiteX2" fmla="*/ 4191735 w 4233237"/>
                <a:gd name="connsiteY2" fmla="*/ 182603 h 2182940"/>
                <a:gd name="connsiteX3" fmla="*/ 4233237 w 4233237"/>
                <a:gd name="connsiteY3" fmla="*/ 2182940 h 2182940"/>
                <a:gd name="connsiteX4" fmla="*/ 224113 w 4233237"/>
                <a:gd name="connsiteY4" fmla="*/ 2091638 h 2182940"/>
                <a:gd name="connsiteX5" fmla="*/ 0 w 4233237"/>
                <a:gd name="connsiteY5" fmla="*/ 1502327 h 2182940"/>
                <a:gd name="connsiteX6" fmla="*/ 199211 w 4233237"/>
                <a:gd name="connsiteY6" fmla="*/ 1203522 h 2182940"/>
                <a:gd name="connsiteX7" fmla="*/ 531230 w 4233237"/>
                <a:gd name="connsiteY7" fmla="*/ 240704 h 2182940"/>
                <a:gd name="connsiteX8" fmla="*/ 1709896 w 4233237"/>
                <a:gd name="connsiteY8" fmla="*/ 174303 h 2182940"/>
                <a:gd name="connsiteX9" fmla="*/ 1909107 w 4233237"/>
                <a:gd name="connsiteY9" fmla="*/ 0 h 218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3237" h="2182940">
                  <a:moveTo>
                    <a:pt x="1909107" y="0"/>
                  </a:moveTo>
                  <a:lnTo>
                    <a:pt x="2714252" y="132802"/>
                  </a:lnTo>
                  <a:lnTo>
                    <a:pt x="4191735" y="182603"/>
                  </a:lnTo>
                  <a:lnTo>
                    <a:pt x="4233237" y="2182940"/>
                  </a:lnTo>
                  <a:lnTo>
                    <a:pt x="224113" y="2091638"/>
                  </a:lnTo>
                  <a:lnTo>
                    <a:pt x="0" y="1502327"/>
                  </a:lnTo>
                  <a:lnTo>
                    <a:pt x="199211" y="1203522"/>
                  </a:lnTo>
                  <a:lnTo>
                    <a:pt x="531230" y="240704"/>
                  </a:lnTo>
                  <a:lnTo>
                    <a:pt x="1709896" y="174303"/>
                  </a:lnTo>
                  <a:lnTo>
                    <a:pt x="1909107" y="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20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 smtClean="0">
                <a:latin typeface="Gill Sans Light"/>
                <a:cs typeface="Gill Sans Light"/>
              </a:rPr>
              <a:t> Systems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916467" y="3294769"/>
            <a:ext cx="1931834" cy="2057400"/>
            <a:chOff x="6490911" y="2293515"/>
            <a:chExt cx="1361000" cy="1449463"/>
          </a:xfrm>
        </p:grpSpPr>
        <p:cxnSp>
          <p:nvCxnSpPr>
            <p:cNvPr id="57" name="Straight Connector 56"/>
            <p:cNvCxnSpPr>
              <a:stCxn id="69" idx="5"/>
              <a:endCxn id="70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1" idx="3"/>
              <a:endCxn id="70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1"/>
              <a:endCxn id="70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5"/>
              <a:endCxn id="72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0" idx="3"/>
              <a:endCxn id="72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75" name="Straight Connector 74"/>
            <p:cNvCxnSpPr>
              <a:stCxn id="74" idx="5"/>
              <a:endCxn id="71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2" idx="6"/>
              <a:endCxn id="73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475687" y="3267922"/>
            <a:ext cx="1732174" cy="1969684"/>
            <a:chOff x="6748405" y="2362200"/>
            <a:chExt cx="1273220" cy="1447800"/>
          </a:xfrm>
        </p:grpSpPr>
        <p:sp>
          <p:nvSpPr>
            <p:cNvPr id="78" name="Folded Corner 77"/>
            <p:cNvSpPr/>
            <p:nvPr/>
          </p:nvSpPr>
          <p:spPr>
            <a:xfrm>
              <a:off x="6749847" y="2362200"/>
              <a:ext cx="1271778" cy="1447800"/>
            </a:xfrm>
            <a:prstGeom prst="foldedCorner">
              <a:avLst>
                <a:gd name="adj" fmla="val 133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749848" y="279811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081467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394853" y="2798119"/>
              <a:ext cx="313386" cy="2549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708239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748405" y="2537530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080024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393410" y="2537530"/>
              <a:ext cx="313386" cy="25495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706796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748405" y="304457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080024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393410" y="3044579"/>
              <a:ext cx="313386" cy="25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706796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749848" y="3291834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081467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394853" y="3291834"/>
              <a:ext cx="313386" cy="254951"/>
            </a:xfrm>
            <a:prstGeom prst="rect">
              <a:avLst/>
            </a:prstGeom>
            <a:solidFill>
              <a:srgbClr val="FC9A99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708239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748405" y="355504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080024" y="355504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393410" y="3555049"/>
              <a:ext cx="313386" cy="25495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749849" y="2368737"/>
              <a:ext cx="1270334" cy="1687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56245" y="1600200"/>
            <a:ext cx="2020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prstClr val="black"/>
                </a:solidFill>
                <a:latin typeface="Gill Sans Light"/>
                <a:cs typeface="Gill Sans Light"/>
              </a:rPr>
              <a:t>Tables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693540" y="1600200"/>
            <a:ext cx="2383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prstClr val="black"/>
                </a:solidFill>
                <a:latin typeface="Gill Sans Light"/>
                <a:cs typeface="Gill Sans Light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351959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 smtClean="0">
                <a:latin typeface="Gill Sans Light"/>
                <a:cs typeface="Gill Sans Light"/>
              </a:rPr>
              <a:t> Systems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916467" y="3294769"/>
            <a:ext cx="1931834" cy="2057400"/>
            <a:chOff x="6490911" y="2293515"/>
            <a:chExt cx="1361000" cy="1449463"/>
          </a:xfrm>
        </p:grpSpPr>
        <p:cxnSp>
          <p:nvCxnSpPr>
            <p:cNvPr id="57" name="Straight Connector 56"/>
            <p:cNvCxnSpPr>
              <a:stCxn id="69" idx="5"/>
              <a:endCxn id="70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1" idx="3"/>
              <a:endCxn id="70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1"/>
              <a:endCxn id="70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5"/>
              <a:endCxn id="72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0" idx="3"/>
              <a:endCxn id="72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75" name="Straight Connector 74"/>
            <p:cNvCxnSpPr>
              <a:stCxn id="74" idx="5"/>
              <a:endCxn id="71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2" idx="6"/>
              <a:endCxn id="73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5693540" y="1600200"/>
            <a:ext cx="2383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prstClr val="black"/>
                </a:solidFill>
                <a:latin typeface="Gill Sans Light"/>
                <a:cs typeface="Gill Sans Light"/>
              </a:rPr>
              <a:t>Graphs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10668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black"/>
                </a:solidFill>
                <a:latin typeface="Gill Sans Light"/>
                <a:cs typeface="Gill Sans Light"/>
              </a:rPr>
              <a:t>Dataflow Systems</a:t>
            </a:r>
            <a:endParaRPr lang="en-US" sz="40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28600" y="1981200"/>
            <a:ext cx="4114800" cy="4495800"/>
            <a:chOff x="228600" y="1828800"/>
            <a:chExt cx="4114800" cy="4495800"/>
          </a:xfrm>
        </p:grpSpPr>
        <p:grpSp>
          <p:nvGrpSpPr>
            <p:cNvPr id="45" name="Group 44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63" name="Isosceles Triangle 62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5" name="Plus 64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  <a:endParaRPr lang="en-US" sz="2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55" name="Right Arrow 54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Right Arrow 57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0" name="Right Arrow 59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1" name="Right Arrow 60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Result</a:t>
              </a:r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4"/>
            <a:srcRect l="4467" t="4266" r="29708" b="26840"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48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 smtClean="0">
                <a:latin typeface="Gill Sans Light"/>
                <a:cs typeface="Gill Sans Light"/>
              </a:rPr>
              <a:t> Systems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0" y="10668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black"/>
                </a:solidFill>
                <a:latin typeface="Gill Sans Light"/>
                <a:cs typeface="Gill Sans Light"/>
              </a:rPr>
              <a:t>Dataflow Systems</a:t>
            </a:r>
            <a:endParaRPr lang="en-US" sz="40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572000" y="1066800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black"/>
                </a:solidFill>
                <a:latin typeface="Gill Sans Light"/>
                <a:cs typeface="Gill Sans Light"/>
              </a:rPr>
              <a:t>Graph Systems</a:t>
            </a:r>
            <a:endParaRPr lang="en-US" sz="40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797190" y="2152721"/>
            <a:ext cx="4118210" cy="4324279"/>
            <a:chOff x="4797190" y="2000321"/>
            <a:chExt cx="4118210" cy="4324279"/>
          </a:xfrm>
        </p:grpSpPr>
        <p:sp>
          <p:nvSpPr>
            <p:cNvPr id="175" name="Rectangle 174"/>
            <p:cNvSpPr/>
            <p:nvPr/>
          </p:nvSpPr>
          <p:spPr>
            <a:xfrm>
              <a:off x="5334000" y="3048000"/>
              <a:ext cx="3048000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Dependency Graph</a:t>
              </a:r>
              <a:endParaRPr lang="en-US" sz="2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5412017" y="3649647"/>
              <a:ext cx="1752501" cy="2522553"/>
              <a:chOff x="5640617" y="3597015"/>
              <a:chExt cx="1752501" cy="2522553"/>
            </a:xfrm>
          </p:grpSpPr>
          <p:sp>
            <p:nvSpPr>
              <p:cNvPr id="177" name="Freeform 176"/>
              <p:cNvSpPr/>
              <p:nvPr/>
            </p:nvSpPr>
            <p:spPr>
              <a:xfrm>
                <a:off x="5640617" y="3597015"/>
                <a:ext cx="1752501" cy="2522553"/>
              </a:xfrm>
              <a:custGeom>
                <a:avLst/>
                <a:gdLst>
                  <a:gd name="connsiteX0" fmla="*/ 31632 w 1797847"/>
                  <a:gd name="connsiteY0" fmla="*/ 812586 h 2552203"/>
                  <a:gd name="connsiteX1" fmla="*/ 650368 w 1797847"/>
                  <a:gd name="connsiteY1" fmla="*/ 96119 h 2552203"/>
                  <a:gd name="connsiteX2" fmla="*/ 1073714 w 1797847"/>
                  <a:gd name="connsiteY2" fmla="*/ 52697 h 2552203"/>
                  <a:gd name="connsiteX3" fmla="*/ 1106279 w 1797847"/>
                  <a:gd name="connsiteY3" fmla="*/ 519486 h 2552203"/>
                  <a:gd name="connsiteX4" fmla="*/ 834904 w 1797847"/>
                  <a:gd name="connsiteY4" fmla="*/ 682320 h 2552203"/>
                  <a:gd name="connsiteX5" fmla="*/ 1214829 w 1797847"/>
                  <a:gd name="connsiteY5" fmla="*/ 671464 h 2552203"/>
                  <a:gd name="connsiteX6" fmla="*/ 1464495 w 1797847"/>
                  <a:gd name="connsiteY6" fmla="*/ 552053 h 2552203"/>
                  <a:gd name="connsiteX7" fmla="*/ 1735871 w 1797847"/>
                  <a:gd name="connsiteY7" fmla="*/ 725742 h 2552203"/>
                  <a:gd name="connsiteX8" fmla="*/ 1768436 w 1797847"/>
                  <a:gd name="connsiteY8" fmla="*/ 1094831 h 2552203"/>
                  <a:gd name="connsiteX9" fmla="*/ 1377655 w 1797847"/>
                  <a:gd name="connsiteY9" fmla="*/ 1235953 h 2552203"/>
                  <a:gd name="connsiteX10" fmla="*/ 1095424 w 1797847"/>
                  <a:gd name="connsiteY10" fmla="*/ 1116542 h 2552203"/>
                  <a:gd name="connsiteX11" fmla="*/ 552673 w 1797847"/>
                  <a:gd name="connsiteY11" fmla="*/ 1170820 h 2552203"/>
                  <a:gd name="connsiteX12" fmla="*/ 726353 w 1797847"/>
                  <a:gd name="connsiteY12" fmla="*/ 2093542 h 2552203"/>
                  <a:gd name="connsiteX13" fmla="*/ 672078 w 1797847"/>
                  <a:gd name="connsiteY13" fmla="*/ 2527765 h 2552203"/>
                  <a:gd name="connsiteX14" fmla="*/ 237877 w 1797847"/>
                  <a:gd name="connsiteY14" fmla="*/ 2462631 h 2552203"/>
                  <a:gd name="connsiteX15" fmla="*/ 107617 w 1797847"/>
                  <a:gd name="connsiteY15" fmla="*/ 2169531 h 2552203"/>
                  <a:gd name="connsiteX16" fmla="*/ 31632 w 1797847"/>
                  <a:gd name="connsiteY16" fmla="*/ 812586 h 2552203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214829 w 1797847"/>
                  <a:gd name="connsiteY5" fmla="*/ 665013 h 2545752"/>
                  <a:gd name="connsiteX6" fmla="*/ 1464495 w 1797847"/>
                  <a:gd name="connsiteY6" fmla="*/ 545602 h 2545752"/>
                  <a:gd name="connsiteX7" fmla="*/ 1735871 w 1797847"/>
                  <a:gd name="connsiteY7" fmla="*/ 719291 h 2545752"/>
                  <a:gd name="connsiteX8" fmla="*/ 1768436 w 1797847"/>
                  <a:gd name="connsiteY8" fmla="*/ 1088380 h 2545752"/>
                  <a:gd name="connsiteX9" fmla="*/ 1377655 w 1797847"/>
                  <a:gd name="connsiteY9" fmla="*/ 1229502 h 2545752"/>
                  <a:gd name="connsiteX10" fmla="*/ 1095424 w 1797847"/>
                  <a:gd name="connsiteY10" fmla="*/ 1110091 h 2545752"/>
                  <a:gd name="connsiteX11" fmla="*/ 552673 w 1797847"/>
                  <a:gd name="connsiteY11" fmla="*/ 1164369 h 2545752"/>
                  <a:gd name="connsiteX12" fmla="*/ 726353 w 1797847"/>
                  <a:gd name="connsiteY12" fmla="*/ 2087091 h 2545752"/>
                  <a:gd name="connsiteX13" fmla="*/ 672078 w 1797847"/>
                  <a:gd name="connsiteY13" fmla="*/ 2521314 h 2545752"/>
                  <a:gd name="connsiteX14" fmla="*/ 237877 w 1797847"/>
                  <a:gd name="connsiteY14" fmla="*/ 2456180 h 2545752"/>
                  <a:gd name="connsiteX15" fmla="*/ 107617 w 1797847"/>
                  <a:gd name="connsiteY15" fmla="*/ 2163080 h 2545752"/>
                  <a:gd name="connsiteX16" fmla="*/ 31632 w 1797847"/>
                  <a:gd name="connsiteY16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900034 w 1797847"/>
                  <a:gd name="connsiteY4" fmla="*/ 697580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36862"/>
                  <a:gd name="connsiteY0" fmla="*/ 806135 h 2545752"/>
                  <a:gd name="connsiteX1" fmla="*/ 650368 w 1736862"/>
                  <a:gd name="connsiteY1" fmla="*/ 89668 h 2545752"/>
                  <a:gd name="connsiteX2" fmla="*/ 1073714 w 1736862"/>
                  <a:gd name="connsiteY2" fmla="*/ 46246 h 2545752"/>
                  <a:gd name="connsiteX3" fmla="*/ 1106279 w 1736862"/>
                  <a:gd name="connsiteY3" fmla="*/ 415335 h 2545752"/>
                  <a:gd name="connsiteX4" fmla="*/ 900034 w 1736862"/>
                  <a:gd name="connsiteY4" fmla="*/ 697580 h 2545752"/>
                  <a:gd name="connsiteX5" fmla="*/ 1464495 w 1736862"/>
                  <a:gd name="connsiteY5" fmla="*/ 545602 h 2545752"/>
                  <a:gd name="connsiteX6" fmla="*/ 1735871 w 1736862"/>
                  <a:gd name="connsiteY6" fmla="*/ 719291 h 2545752"/>
                  <a:gd name="connsiteX7" fmla="*/ 1377655 w 1736862"/>
                  <a:gd name="connsiteY7" fmla="*/ 1229502 h 2545752"/>
                  <a:gd name="connsiteX8" fmla="*/ 1095424 w 1736862"/>
                  <a:gd name="connsiteY8" fmla="*/ 1110091 h 2545752"/>
                  <a:gd name="connsiteX9" fmla="*/ 552673 w 1736862"/>
                  <a:gd name="connsiteY9" fmla="*/ 1164369 h 2545752"/>
                  <a:gd name="connsiteX10" fmla="*/ 726353 w 1736862"/>
                  <a:gd name="connsiteY10" fmla="*/ 2087091 h 2545752"/>
                  <a:gd name="connsiteX11" fmla="*/ 672078 w 1736862"/>
                  <a:gd name="connsiteY11" fmla="*/ 2521314 h 2545752"/>
                  <a:gd name="connsiteX12" fmla="*/ 237877 w 1736862"/>
                  <a:gd name="connsiteY12" fmla="*/ 2456180 h 2545752"/>
                  <a:gd name="connsiteX13" fmla="*/ 107617 w 1736862"/>
                  <a:gd name="connsiteY13" fmla="*/ 2163080 h 2545752"/>
                  <a:gd name="connsiteX14" fmla="*/ 31632 w 1736862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1095424 w 1769283"/>
                  <a:gd name="connsiteY8" fmla="*/ 1110091 h 2545752"/>
                  <a:gd name="connsiteX9" fmla="*/ 552673 w 1769283"/>
                  <a:gd name="connsiteY9" fmla="*/ 1164369 h 2545752"/>
                  <a:gd name="connsiteX10" fmla="*/ 726353 w 1769283"/>
                  <a:gd name="connsiteY10" fmla="*/ 2087091 h 2545752"/>
                  <a:gd name="connsiteX11" fmla="*/ 672078 w 1769283"/>
                  <a:gd name="connsiteY11" fmla="*/ 2521314 h 2545752"/>
                  <a:gd name="connsiteX12" fmla="*/ 237877 w 1769283"/>
                  <a:gd name="connsiteY12" fmla="*/ 2456180 h 2545752"/>
                  <a:gd name="connsiteX13" fmla="*/ 107617 w 1769283"/>
                  <a:gd name="connsiteY13" fmla="*/ 2163080 h 2545752"/>
                  <a:gd name="connsiteX14" fmla="*/ 31632 w 1769283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552673 w 1769283"/>
                  <a:gd name="connsiteY8" fmla="*/ 1164369 h 2545752"/>
                  <a:gd name="connsiteX9" fmla="*/ 726353 w 1769283"/>
                  <a:gd name="connsiteY9" fmla="*/ 2087091 h 2545752"/>
                  <a:gd name="connsiteX10" fmla="*/ 672078 w 1769283"/>
                  <a:gd name="connsiteY10" fmla="*/ 2521314 h 2545752"/>
                  <a:gd name="connsiteX11" fmla="*/ 237877 w 1769283"/>
                  <a:gd name="connsiteY11" fmla="*/ 2456180 h 2545752"/>
                  <a:gd name="connsiteX12" fmla="*/ 107617 w 1769283"/>
                  <a:gd name="connsiteY12" fmla="*/ 2163080 h 2545752"/>
                  <a:gd name="connsiteX13" fmla="*/ 31632 w 1769283"/>
                  <a:gd name="connsiteY13" fmla="*/ 806135 h 2545752"/>
                  <a:gd name="connsiteX0" fmla="*/ 16022 w 1753673"/>
                  <a:gd name="connsiteY0" fmla="*/ 806135 h 2545752"/>
                  <a:gd name="connsiteX1" fmla="*/ 634758 w 1753673"/>
                  <a:gd name="connsiteY1" fmla="*/ 89668 h 2545752"/>
                  <a:gd name="connsiteX2" fmla="*/ 1058104 w 1753673"/>
                  <a:gd name="connsiteY2" fmla="*/ 46246 h 2545752"/>
                  <a:gd name="connsiteX3" fmla="*/ 1090669 w 1753673"/>
                  <a:gd name="connsiteY3" fmla="*/ 415335 h 2545752"/>
                  <a:gd name="connsiteX4" fmla="*/ 884424 w 1753673"/>
                  <a:gd name="connsiteY4" fmla="*/ 697580 h 2545752"/>
                  <a:gd name="connsiteX5" fmla="*/ 1448885 w 1753673"/>
                  <a:gd name="connsiteY5" fmla="*/ 545602 h 2545752"/>
                  <a:gd name="connsiteX6" fmla="*/ 1752826 w 1753673"/>
                  <a:gd name="connsiteY6" fmla="*/ 903836 h 2545752"/>
                  <a:gd name="connsiteX7" fmla="*/ 1362045 w 1753673"/>
                  <a:gd name="connsiteY7" fmla="*/ 1229502 h 2545752"/>
                  <a:gd name="connsiteX8" fmla="*/ 537063 w 1753673"/>
                  <a:gd name="connsiteY8" fmla="*/ 1164369 h 2545752"/>
                  <a:gd name="connsiteX9" fmla="*/ 710743 w 1753673"/>
                  <a:gd name="connsiteY9" fmla="*/ 2087091 h 2545752"/>
                  <a:gd name="connsiteX10" fmla="*/ 656468 w 1753673"/>
                  <a:gd name="connsiteY10" fmla="*/ 2521314 h 2545752"/>
                  <a:gd name="connsiteX11" fmla="*/ 222267 w 1753673"/>
                  <a:gd name="connsiteY11" fmla="*/ 2456180 h 2545752"/>
                  <a:gd name="connsiteX12" fmla="*/ 16022 w 1753673"/>
                  <a:gd name="connsiteY12" fmla="*/ 806135 h 2545752"/>
                  <a:gd name="connsiteX0" fmla="*/ 22512 w 1760163"/>
                  <a:gd name="connsiteY0" fmla="*/ 806135 h 2536601"/>
                  <a:gd name="connsiteX1" fmla="*/ 641248 w 1760163"/>
                  <a:gd name="connsiteY1" fmla="*/ 89668 h 2536601"/>
                  <a:gd name="connsiteX2" fmla="*/ 1064594 w 1760163"/>
                  <a:gd name="connsiteY2" fmla="*/ 46246 h 2536601"/>
                  <a:gd name="connsiteX3" fmla="*/ 1097159 w 1760163"/>
                  <a:gd name="connsiteY3" fmla="*/ 415335 h 2536601"/>
                  <a:gd name="connsiteX4" fmla="*/ 890914 w 1760163"/>
                  <a:gd name="connsiteY4" fmla="*/ 697580 h 2536601"/>
                  <a:gd name="connsiteX5" fmla="*/ 1455375 w 1760163"/>
                  <a:gd name="connsiteY5" fmla="*/ 545602 h 2536601"/>
                  <a:gd name="connsiteX6" fmla="*/ 1759316 w 1760163"/>
                  <a:gd name="connsiteY6" fmla="*/ 903836 h 2536601"/>
                  <a:gd name="connsiteX7" fmla="*/ 1368535 w 1760163"/>
                  <a:gd name="connsiteY7" fmla="*/ 1229502 h 2536601"/>
                  <a:gd name="connsiteX8" fmla="*/ 543553 w 1760163"/>
                  <a:gd name="connsiteY8" fmla="*/ 1164369 h 2536601"/>
                  <a:gd name="connsiteX9" fmla="*/ 717233 w 1760163"/>
                  <a:gd name="connsiteY9" fmla="*/ 2087091 h 2536601"/>
                  <a:gd name="connsiteX10" fmla="*/ 662958 w 1760163"/>
                  <a:gd name="connsiteY10" fmla="*/ 2521314 h 2536601"/>
                  <a:gd name="connsiteX11" fmla="*/ 185337 w 1760163"/>
                  <a:gd name="connsiteY11" fmla="*/ 2412758 h 2536601"/>
                  <a:gd name="connsiteX12" fmla="*/ 22512 w 1760163"/>
                  <a:gd name="connsiteY12" fmla="*/ 806135 h 2536601"/>
                  <a:gd name="connsiteX0" fmla="*/ 22512 w 1760163"/>
                  <a:gd name="connsiteY0" fmla="*/ 806135 h 2517435"/>
                  <a:gd name="connsiteX1" fmla="*/ 641248 w 1760163"/>
                  <a:gd name="connsiteY1" fmla="*/ 89668 h 2517435"/>
                  <a:gd name="connsiteX2" fmla="*/ 1064594 w 1760163"/>
                  <a:gd name="connsiteY2" fmla="*/ 46246 h 2517435"/>
                  <a:gd name="connsiteX3" fmla="*/ 1097159 w 1760163"/>
                  <a:gd name="connsiteY3" fmla="*/ 415335 h 2517435"/>
                  <a:gd name="connsiteX4" fmla="*/ 890914 w 1760163"/>
                  <a:gd name="connsiteY4" fmla="*/ 697580 h 2517435"/>
                  <a:gd name="connsiteX5" fmla="*/ 1455375 w 1760163"/>
                  <a:gd name="connsiteY5" fmla="*/ 545602 h 2517435"/>
                  <a:gd name="connsiteX6" fmla="*/ 1759316 w 1760163"/>
                  <a:gd name="connsiteY6" fmla="*/ 903836 h 2517435"/>
                  <a:gd name="connsiteX7" fmla="*/ 1368535 w 1760163"/>
                  <a:gd name="connsiteY7" fmla="*/ 1229502 h 2517435"/>
                  <a:gd name="connsiteX8" fmla="*/ 543553 w 1760163"/>
                  <a:gd name="connsiteY8" fmla="*/ 1164369 h 2517435"/>
                  <a:gd name="connsiteX9" fmla="*/ 717233 w 1760163"/>
                  <a:gd name="connsiteY9" fmla="*/ 2087091 h 2517435"/>
                  <a:gd name="connsiteX10" fmla="*/ 619538 w 1760163"/>
                  <a:gd name="connsiteY10" fmla="*/ 2499603 h 2517435"/>
                  <a:gd name="connsiteX11" fmla="*/ 185337 w 1760163"/>
                  <a:gd name="connsiteY11" fmla="*/ 2412758 h 2517435"/>
                  <a:gd name="connsiteX12" fmla="*/ 22512 w 1760163"/>
                  <a:gd name="connsiteY12" fmla="*/ 806135 h 2517435"/>
                  <a:gd name="connsiteX0" fmla="*/ 30153 w 1767804"/>
                  <a:gd name="connsiteY0" fmla="*/ 806135 h 2540057"/>
                  <a:gd name="connsiteX1" fmla="*/ 648889 w 1767804"/>
                  <a:gd name="connsiteY1" fmla="*/ 89668 h 2540057"/>
                  <a:gd name="connsiteX2" fmla="*/ 1072235 w 1767804"/>
                  <a:gd name="connsiteY2" fmla="*/ 46246 h 2540057"/>
                  <a:gd name="connsiteX3" fmla="*/ 1104800 w 1767804"/>
                  <a:gd name="connsiteY3" fmla="*/ 415335 h 2540057"/>
                  <a:gd name="connsiteX4" fmla="*/ 898555 w 1767804"/>
                  <a:gd name="connsiteY4" fmla="*/ 697580 h 2540057"/>
                  <a:gd name="connsiteX5" fmla="*/ 1463016 w 1767804"/>
                  <a:gd name="connsiteY5" fmla="*/ 545602 h 2540057"/>
                  <a:gd name="connsiteX6" fmla="*/ 1766957 w 1767804"/>
                  <a:gd name="connsiteY6" fmla="*/ 903836 h 2540057"/>
                  <a:gd name="connsiteX7" fmla="*/ 1376176 w 1767804"/>
                  <a:gd name="connsiteY7" fmla="*/ 1229502 h 2540057"/>
                  <a:gd name="connsiteX8" fmla="*/ 551194 w 1767804"/>
                  <a:gd name="connsiteY8" fmla="*/ 1164369 h 2540057"/>
                  <a:gd name="connsiteX9" fmla="*/ 724874 w 1767804"/>
                  <a:gd name="connsiteY9" fmla="*/ 2087091 h 2540057"/>
                  <a:gd name="connsiteX10" fmla="*/ 627179 w 1767804"/>
                  <a:gd name="connsiteY10" fmla="*/ 2499603 h 2540057"/>
                  <a:gd name="connsiteX11" fmla="*/ 192978 w 1767804"/>
                  <a:gd name="connsiteY11" fmla="*/ 2412758 h 2540057"/>
                  <a:gd name="connsiteX12" fmla="*/ 106138 w 1767804"/>
                  <a:gd name="connsiteY12" fmla="*/ 1511747 h 2540057"/>
                  <a:gd name="connsiteX13" fmla="*/ 30153 w 1767804"/>
                  <a:gd name="connsiteY13" fmla="*/ 806135 h 2540057"/>
                  <a:gd name="connsiteX0" fmla="*/ 14850 w 1752501"/>
                  <a:gd name="connsiteY0" fmla="*/ 788631 h 2522553"/>
                  <a:gd name="connsiteX1" fmla="*/ 405631 w 1752501"/>
                  <a:gd name="connsiteY1" fmla="*/ 452109 h 2522553"/>
                  <a:gd name="connsiteX2" fmla="*/ 633586 w 1752501"/>
                  <a:gd name="connsiteY2" fmla="*/ 72164 h 2522553"/>
                  <a:gd name="connsiteX3" fmla="*/ 1056932 w 1752501"/>
                  <a:gd name="connsiteY3" fmla="*/ 28742 h 2522553"/>
                  <a:gd name="connsiteX4" fmla="*/ 1089497 w 1752501"/>
                  <a:gd name="connsiteY4" fmla="*/ 397831 h 2522553"/>
                  <a:gd name="connsiteX5" fmla="*/ 883252 w 1752501"/>
                  <a:gd name="connsiteY5" fmla="*/ 680076 h 2522553"/>
                  <a:gd name="connsiteX6" fmla="*/ 1447713 w 1752501"/>
                  <a:gd name="connsiteY6" fmla="*/ 528098 h 2522553"/>
                  <a:gd name="connsiteX7" fmla="*/ 1751654 w 1752501"/>
                  <a:gd name="connsiteY7" fmla="*/ 886332 h 2522553"/>
                  <a:gd name="connsiteX8" fmla="*/ 1360873 w 1752501"/>
                  <a:gd name="connsiteY8" fmla="*/ 1211998 h 2522553"/>
                  <a:gd name="connsiteX9" fmla="*/ 535891 w 1752501"/>
                  <a:gd name="connsiteY9" fmla="*/ 1146865 h 2522553"/>
                  <a:gd name="connsiteX10" fmla="*/ 709571 w 1752501"/>
                  <a:gd name="connsiteY10" fmla="*/ 2069587 h 2522553"/>
                  <a:gd name="connsiteX11" fmla="*/ 611876 w 1752501"/>
                  <a:gd name="connsiteY11" fmla="*/ 2482099 h 2522553"/>
                  <a:gd name="connsiteX12" fmla="*/ 177675 w 1752501"/>
                  <a:gd name="connsiteY12" fmla="*/ 2395254 h 2522553"/>
                  <a:gd name="connsiteX13" fmla="*/ 90835 w 1752501"/>
                  <a:gd name="connsiteY13" fmla="*/ 1494243 h 2522553"/>
                  <a:gd name="connsiteX14" fmla="*/ 14850 w 1752501"/>
                  <a:gd name="connsiteY14" fmla="*/ 788631 h 252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501" h="2522553">
                    <a:moveTo>
                      <a:pt x="14850" y="788631"/>
                    </a:moveTo>
                    <a:cubicBezTo>
                      <a:pt x="67316" y="614942"/>
                      <a:pt x="302508" y="571520"/>
                      <a:pt x="405631" y="452109"/>
                    </a:cubicBezTo>
                    <a:cubicBezTo>
                      <a:pt x="508754" y="332698"/>
                      <a:pt x="525036" y="142725"/>
                      <a:pt x="633586" y="72164"/>
                    </a:cubicBezTo>
                    <a:cubicBezTo>
                      <a:pt x="742136" y="1603"/>
                      <a:pt x="980947" y="-25536"/>
                      <a:pt x="1056932" y="28742"/>
                    </a:cubicBezTo>
                    <a:cubicBezTo>
                      <a:pt x="1132917" y="83020"/>
                      <a:pt x="1118444" y="289275"/>
                      <a:pt x="1089497" y="397831"/>
                    </a:cubicBezTo>
                    <a:cubicBezTo>
                      <a:pt x="1060550" y="506387"/>
                      <a:pt x="823549" y="658365"/>
                      <a:pt x="883252" y="680076"/>
                    </a:cubicBezTo>
                    <a:cubicBezTo>
                      <a:pt x="942955" y="701787"/>
                      <a:pt x="1302979" y="493722"/>
                      <a:pt x="1447713" y="528098"/>
                    </a:cubicBezTo>
                    <a:cubicBezTo>
                      <a:pt x="1592447" y="562474"/>
                      <a:pt x="1766127" y="772349"/>
                      <a:pt x="1751654" y="886332"/>
                    </a:cubicBezTo>
                    <a:cubicBezTo>
                      <a:pt x="1737181" y="1000315"/>
                      <a:pt x="1563500" y="1168576"/>
                      <a:pt x="1360873" y="1211998"/>
                    </a:cubicBezTo>
                    <a:cubicBezTo>
                      <a:pt x="1158246" y="1255420"/>
                      <a:pt x="644441" y="1003934"/>
                      <a:pt x="535891" y="1146865"/>
                    </a:cubicBezTo>
                    <a:cubicBezTo>
                      <a:pt x="427341" y="1289797"/>
                      <a:pt x="696907" y="1847048"/>
                      <a:pt x="709571" y="2069587"/>
                    </a:cubicBezTo>
                    <a:cubicBezTo>
                      <a:pt x="722235" y="2292126"/>
                      <a:pt x="700525" y="2427821"/>
                      <a:pt x="611876" y="2482099"/>
                    </a:cubicBezTo>
                    <a:cubicBezTo>
                      <a:pt x="523227" y="2536377"/>
                      <a:pt x="280798" y="2559897"/>
                      <a:pt x="177675" y="2395254"/>
                    </a:cubicBezTo>
                    <a:cubicBezTo>
                      <a:pt x="74552" y="2230611"/>
                      <a:pt x="117972" y="1762013"/>
                      <a:pt x="90835" y="1494243"/>
                    </a:cubicBezTo>
                    <a:cubicBezTo>
                      <a:pt x="63698" y="1226473"/>
                      <a:pt x="-37616" y="962320"/>
                      <a:pt x="14850" y="78863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671580" y="4212712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502763" y="4166832"/>
              <a:ext cx="2778301" cy="1997546"/>
              <a:chOff x="5731363" y="4114200"/>
              <a:chExt cx="2778301" cy="1997546"/>
            </a:xfrm>
          </p:grpSpPr>
          <p:sp>
            <p:nvSpPr>
              <p:cNvPr id="185" name="Freeform 184"/>
              <p:cNvSpPr/>
              <p:nvPr/>
            </p:nvSpPr>
            <p:spPr>
              <a:xfrm>
                <a:off x="5731363" y="4114200"/>
                <a:ext cx="2778301" cy="1997546"/>
              </a:xfrm>
              <a:custGeom>
                <a:avLst/>
                <a:gdLst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677817 w 2902853"/>
                  <a:gd name="connsiteY25" fmla="*/ 2041004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99261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73209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482426 w 2902853"/>
                  <a:gd name="connsiteY0" fmla="*/ 2073571 h 2073648"/>
                  <a:gd name="connsiteX1" fmla="*/ 1156775 w 2902853"/>
                  <a:gd name="connsiteY1" fmla="*/ 1921593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2426 w 2902853"/>
                  <a:gd name="connsiteY0" fmla="*/ 2073571 h 2073648"/>
                  <a:gd name="connsiteX1" fmla="*/ 1069935 w 2902853"/>
                  <a:gd name="connsiteY1" fmla="*/ 1954159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9514 w 2909941"/>
                  <a:gd name="connsiteY0" fmla="*/ 2073571 h 2073648"/>
                  <a:gd name="connsiteX1" fmla="*/ 1077023 w 2909941"/>
                  <a:gd name="connsiteY1" fmla="*/ 1954159 h 2073648"/>
                  <a:gd name="connsiteX2" fmla="*/ 176056 w 2909941"/>
                  <a:gd name="connsiteY2" fmla="*/ 2019293 h 2073648"/>
                  <a:gd name="connsiteX3" fmla="*/ 13231 w 2909941"/>
                  <a:gd name="connsiteY3" fmla="*/ 1693627 h 2073648"/>
                  <a:gd name="connsiteX4" fmla="*/ 371447 w 2909941"/>
                  <a:gd name="connsiteY4" fmla="*/ 1411382 h 2073648"/>
                  <a:gd name="connsiteX5" fmla="*/ 816503 w 2909941"/>
                  <a:gd name="connsiteY5" fmla="*/ 1509082 h 2073648"/>
                  <a:gd name="connsiteX6" fmla="*/ 1218139 w 2909941"/>
                  <a:gd name="connsiteY6" fmla="*/ 1454804 h 2073648"/>
                  <a:gd name="connsiteX7" fmla="*/ 1304979 w 2909941"/>
                  <a:gd name="connsiteY7" fmla="*/ 1053149 h 2073648"/>
                  <a:gd name="connsiteX8" fmla="*/ 1153008 w 2909941"/>
                  <a:gd name="connsiteY8" fmla="*/ 618926 h 2073648"/>
                  <a:gd name="connsiteX9" fmla="*/ 1077023 w 2909941"/>
                  <a:gd name="connsiteY9" fmla="*/ 336682 h 2073648"/>
                  <a:gd name="connsiteX10" fmla="*/ 1446094 w 2909941"/>
                  <a:gd name="connsiteY10" fmla="*/ 159 h 2073648"/>
                  <a:gd name="connsiteX11" fmla="*/ 1750035 w 2909941"/>
                  <a:gd name="connsiteY11" fmla="*/ 380104 h 2073648"/>
                  <a:gd name="connsiteX12" fmla="*/ 1619774 w 2909941"/>
                  <a:gd name="connsiteY12" fmla="*/ 792615 h 2073648"/>
                  <a:gd name="connsiteX13" fmla="*/ 1554644 w 2909941"/>
                  <a:gd name="connsiteY13" fmla="*/ 1335393 h 2073648"/>
                  <a:gd name="connsiteX14" fmla="*/ 2249366 w 2909941"/>
                  <a:gd name="connsiteY14" fmla="*/ 608071 h 2073648"/>
                  <a:gd name="connsiteX15" fmla="*/ 2325351 w 2909941"/>
                  <a:gd name="connsiteY15" fmla="*/ 152137 h 2073648"/>
                  <a:gd name="connsiteX16" fmla="*/ 2857247 w 2909941"/>
                  <a:gd name="connsiteY16" fmla="*/ 152137 h 2073648"/>
                  <a:gd name="connsiteX17" fmla="*/ 2846392 w 2909941"/>
                  <a:gd name="connsiteY17" fmla="*/ 694915 h 2073648"/>
                  <a:gd name="connsiteX18" fmla="*/ 2466466 w 2909941"/>
                  <a:gd name="connsiteY18" fmla="*/ 836037 h 2073648"/>
                  <a:gd name="connsiteX19" fmla="*/ 1858585 w 2909941"/>
                  <a:gd name="connsiteY19" fmla="*/ 1476515 h 2073648"/>
                  <a:gd name="connsiteX20" fmla="*/ 2466466 w 2909941"/>
                  <a:gd name="connsiteY20" fmla="*/ 1367960 h 2073648"/>
                  <a:gd name="connsiteX21" fmla="*/ 2737842 w 2909941"/>
                  <a:gd name="connsiteY21" fmla="*/ 1639349 h 2073648"/>
                  <a:gd name="connsiteX22" fmla="*/ 2585871 w 2909941"/>
                  <a:gd name="connsiteY22" fmla="*/ 2019293 h 2073648"/>
                  <a:gd name="connsiteX23" fmla="*/ 1739180 w 2909941"/>
                  <a:gd name="connsiteY23" fmla="*/ 1943305 h 2073648"/>
                  <a:gd name="connsiteX24" fmla="*/ 1489514 w 2909941"/>
                  <a:gd name="connsiteY24" fmla="*/ 2073571 h 2073648"/>
                  <a:gd name="connsiteX0" fmla="*/ 1476343 w 2896770"/>
                  <a:gd name="connsiteY0" fmla="*/ 2073571 h 2073648"/>
                  <a:gd name="connsiteX1" fmla="*/ 1063852 w 2896770"/>
                  <a:gd name="connsiteY1" fmla="*/ 1954159 h 2073648"/>
                  <a:gd name="connsiteX2" fmla="*/ 336566 w 2896770"/>
                  <a:gd name="connsiteY2" fmla="*/ 2008438 h 2073648"/>
                  <a:gd name="connsiteX3" fmla="*/ 60 w 2896770"/>
                  <a:gd name="connsiteY3" fmla="*/ 1693627 h 2073648"/>
                  <a:gd name="connsiteX4" fmla="*/ 358276 w 2896770"/>
                  <a:gd name="connsiteY4" fmla="*/ 1411382 h 2073648"/>
                  <a:gd name="connsiteX5" fmla="*/ 803332 w 2896770"/>
                  <a:gd name="connsiteY5" fmla="*/ 1509082 h 2073648"/>
                  <a:gd name="connsiteX6" fmla="*/ 1204968 w 2896770"/>
                  <a:gd name="connsiteY6" fmla="*/ 1454804 h 2073648"/>
                  <a:gd name="connsiteX7" fmla="*/ 1291808 w 2896770"/>
                  <a:gd name="connsiteY7" fmla="*/ 1053149 h 2073648"/>
                  <a:gd name="connsiteX8" fmla="*/ 1139837 w 2896770"/>
                  <a:gd name="connsiteY8" fmla="*/ 618926 h 2073648"/>
                  <a:gd name="connsiteX9" fmla="*/ 1063852 w 2896770"/>
                  <a:gd name="connsiteY9" fmla="*/ 336682 h 2073648"/>
                  <a:gd name="connsiteX10" fmla="*/ 1432923 w 2896770"/>
                  <a:gd name="connsiteY10" fmla="*/ 159 h 2073648"/>
                  <a:gd name="connsiteX11" fmla="*/ 1736864 w 2896770"/>
                  <a:gd name="connsiteY11" fmla="*/ 380104 h 2073648"/>
                  <a:gd name="connsiteX12" fmla="*/ 1606603 w 2896770"/>
                  <a:gd name="connsiteY12" fmla="*/ 792615 h 2073648"/>
                  <a:gd name="connsiteX13" fmla="*/ 1541473 w 2896770"/>
                  <a:gd name="connsiteY13" fmla="*/ 1335393 h 2073648"/>
                  <a:gd name="connsiteX14" fmla="*/ 2236195 w 2896770"/>
                  <a:gd name="connsiteY14" fmla="*/ 608071 h 2073648"/>
                  <a:gd name="connsiteX15" fmla="*/ 2312180 w 2896770"/>
                  <a:gd name="connsiteY15" fmla="*/ 152137 h 2073648"/>
                  <a:gd name="connsiteX16" fmla="*/ 2844076 w 2896770"/>
                  <a:gd name="connsiteY16" fmla="*/ 152137 h 2073648"/>
                  <a:gd name="connsiteX17" fmla="*/ 2833221 w 2896770"/>
                  <a:gd name="connsiteY17" fmla="*/ 694915 h 2073648"/>
                  <a:gd name="connsiteX18" fmla="*/ 2453295 w 2896770"/>
                  <a:gd name="connsiteY18" fmla="*/ 836037 h 2073648"/>
                  <a:gd name="connsiteX19" fmla="*/ 1845414 w 2896770"/>
                  <a:gd name="connsiteY19" fmla="*/ 1476515 h 2073648"/>
                  <a:gd name="connsiteX20" fmla="*/ 2453295 w 2896770"/>
                  <a:gd name="connsiteY20" fmla="*/ 1367960 h 2073648"/>
                  <a:gd name="connsiteX21" fmla="*/ 2724671 w 2896770"/>
                  <a:gd name="connsiteY21" fmla="*/ 1639349 h 2073648"/>
                  <a:gd name="connsiteX22" fmla="*/ 2572700 w 2896770"/>
                  <a:gd name="connsiteY22" fmla="*/ 2019293 h 2073648"/>
                  <a:gd name="connsiteX23" fmla="*/ 1726009 w 2896770"/>
                  <a:gd name="connsiteY23" fmla="*/ 1943305 h 2073648"/>
                  <a:gd name="connsiteX24" fmla="*/ 1476343 w 2896770"/>
                  <a:gd name="connsiteY24" fmla="*/ 2073571 h 2073648"/>
                  <a:gd name="connsiteX0" fmla="*/ 1400394 w 2820821"/>
                  <a:gd name="connsiteY0" fmla="*/ 2073571 h 2073648"/>
                  <a:gd name="connsiteX1" fmla="*/ 987903 w 2820821"/>
                  <a:gd name="connsiteY1" fmla="*/ 1954159 h 2073648"/>
                  <a:gd name="connsiteX2" fmla="*/ 260617 w 2820821"/>
                  <a:gd name="connsiteY2" fmla="*/ 2008438 h 2073648"/>
                  <a:gd name="connsiteX3" fmla="*/ 96 w 2820821"/>
                  <a:gd name="connsiteY3" fmla="*/ 1693627 h 2073648"/>
                  <a:gd name="connsiteX4" fmla="*/ 282327 w 2820821"/>
                  <a:gd name="connsiteY4" fmla="*/ 1411382 h 2073648"/>
                  <a:gd name="connsiteX5" fmla="*/ 727383 w 2820821"/>
                  <a:gd name="connsiteY5" fmla="*/ 1509082 h 2073648"/>
                  <a:gd name="connsiteX6" fmla="*/ 1129019 w 2820821"/>
                  <a:gd name="connsiteY6" fmla="*/ 1454804 h 2073648"/>
                  <a:gd name="connsiteX7" fmla="*/ 1215859 w 2820821"/>
                  <a:gd name="connsiteY7" fmla="*/ 1053149 h 2073648"/>
                  <a:gd name="connsiteX8" fmla="*/ 1063888 w 2820821"/>
                  <a:gd name="connsiteY8" fmla="*/ 618926 h 2073648"/>
                  <a:gd name="connsiteX9" fmla="*/ 987903 w 2820821"/>
                  <a:gd name="connsiteY9" fmla="*/ 336682 h 2073648"/>
                  <a:gd name="connsiteX10" fmla="*/ 1356974 w 2820821"/>
                  <a:gd name="connsiteY10" fmla="*/ 159 h 2073648"/>
                  <a:gd name="connsiteX11" fmla="*/ 1660915 w 2820821"/>
                  <a:gd name="connsiteY11" fmla="*/ 380104 h 2073648"/>
                  <a:gd name="connsiteX12" fmla="*/ 1530654 w 2820821"/>
                  <a:gd name="connsiteY12" fmla="*/ 792615 h 2073648"/>
                  <a:gd name="connsiteX13" fmla="*/ 1465524 w 2820821"/>
                  <a:gd name="connsiteY13" fmla="*/ 1335393 h 2073648"/>
                  <a:gd name="connsiteX14" fmla="*/ 2160246 w 2820821"/>
                  <a:gd name="connsiteY14" fmla="*/ 608071 h 2073648"/>
                  <a:gd name="connsiteX15" fmla="*/ 2236231 w 2820821"/>
                  <a:gd name="connsiteY15" fmla="*/ 152137 h 2073648"/>
                  <a:gd name="connsiteX16" fmla="*/ 2768127 w 2820821"/>
                  <a:gd name="connsiteY16" fmla="*/ 152137 h 2073648"/>
                  <a:gd name="connsiteX17" fmla="*/ 2757272 w 2820821"/>
                  <a:gd name="connsiteY17" fmla="*/ 694915 h 2073648"/>
                  <a:gd name="connsiteX18" fmla="*/ 2377346 w 2820821"/>
                  <a:gd name="connsiteY18" fmla="*/ 836037 h 2073648"/>
                  <a:gd name="connsiteX19" fmla="*/ 1769465 w 2820821"/>
                  <a:gd name="connsiteY19" fmla="*/ 1476515 h 2073648"/>
                  <a:gd name="connsiteX20" fmla="*/ 2377346 w 2820821"/>
                  <a:gd name="connsiteY20" fmla="*/ 1367960 h 2073648"/>
                  <a:gd name="connsiteX21" fmla="*/ 2648722 w 2820821"/>
                  <a:gd name="connsiteY21" fmla="*/ 1639349 h 2073648"/>
                  <a:gd name="connsiteX22" fmla="*/ 2496751 w 2820821"/>
                  <a:gd name="connsiteY22" fmla="*/ 2019293 h 2073648"/>
                  <a:gd name="connsiteX23" fmla="*/ 1650060 w 2820821"/>
                  <a:gd name="connsiteY23" fmla="*/ 1943305 h 2073648"/>
                  <a:gd name="connsiteX24" fmla="*/ 1400394 w 2820821"/>
                  <a:gd name="connsiteY24" fmla="*/ 2073571 h 2073648"/>
                  <a:gd name="connsiteX0" fmla="*/ 1400394 w 2820821"/>
                  <a:gd name="connsiteY0" fmla="*/ 2073637 h 2073714"/>
                  <a:gd name="connsiteX1" fmla="*/ 987903 w 2820821"/>
                  <a:gd name="connsiteY1" fmla="*/ 1954225 h 2073714"/>
                  <a:gd name="connsiteX2" fmla="*/ 260617 w 2820821"/>
                  <a:gd name="connsiteY2" fmla="*/ 2008504 h 2073714"/>
                  <a:gd name="connsiteX3" fmla="*/ 96 w 2820821"/>
                  <a:gd name="connsiteY3" fmla="*/ 1693693 h 2073714"/>
                  <a:gd name="connsiteX4" fmla="*/ 282327 w 2820821"/>
                  <a:gd name="connsiteY4" fmla="*/ 1411448 h 2073714"/>
                  <a:gd name="connsiteX5" fmla="*/ 727383 w 2820821"/>
                  <a:gd name="connsiteY5" fmla="*/ 1509148 h 2073714"/>
                  <a:gd name="connsiteX6" fmla="*/ 1129019 w 2820821"/>
                  <a:gd name="connsiteY6" fmla="*/ 1454870 h 2073714"/>
                  <a:gd name="connsiteX7" fmla="*/ 1215859 w 2820821"/>
                  <a:gd name="connsiteY7" fmla="*/ 1053215 h 2073714"/>
                  <a:gd name="connsiteX8" fmla="*/ 987903 w 2820821"/>
                  <a:gd name="connsiteY8" fmla="*/ 336748 h 2073714"/>
                  <a:gd name="connsiteX9" fmla="*/ 1356974 w 2820821"/>
                  <a:gd name="connsiteY9" fmla="*/ 225 h 2073714"/>
                  <a:gd name="connsiteX10" fmla="*/ 1660915 w 2820821"/>
                  <a:gd name="connsiteY10" fmla="*/ 380170 h 2073714"/>
                  <a:gd name="connsiteX11" fmla="*/ 1530654 w 2820821"/>
                  <a:gd name="connsiteY11" fmla="*/ 792681 h 2073714"/>
                  <a:gd name="connsiteX12" fmla="*/ 1465524 w 2820821"/>
                  <a:gd name="connsiteY12" fmla="*/ 1335459 h 2073714"/>
                  <a:gd name="connsiteX13" fmla="*/ 2160246 w 2820821"/>
                  <a:gd name="connsiteY13" fmla="*/ 608137 h 2073714"/>
                  <a:gd name="connsiteX14" fmla="*/ 2236231 w 2820821"/>
                  <a:gd name="connsiteY14" fmla="*/ 152203 h 2073714"/>
                  <a:gd name="connsiteX15" fmla="*/ 2768127 w 2820821"/>
                  <a:gd name="connsiteY15" fmla="*/ 152203 h 2073714"/>
                  <a:gd name="connsiteX16" fmla="*/ 2757272 w 2820821"/>
                  <a:gd name="connsiteY16" fmla="*/ 694981 h 2073714"/>
                  <a:gd name="connsiteX17" fmla="*/ 2377346 w 2820821"/>
                  <a:gd name="connsiteY17" fmla="*/ 836103 h 2073714"/>
                  <a:gd name="connsiteX18" fmla="*/ 1769465 w 2820821"/>
                  <a:gd name="connsiteY18" fmla="*/ 1476581 h 2073714"/>
                  <a:gd name="connsiteX19" fmla="*/ 2377346 w 2820821"/>
                  <a:gd name="connsiteY19" fmla="*/ 1368026 h 2073714"/>
                  <a:gd name="connsiteX20" fmla="*/ 2648722 w 2820821"/>
                  <a:gd name="connsiteY20" fmla="*/ 1639415 h 2073714"/>
                  <a:gd name="connsiteX21" fmla="*/ 2496751 w 2820821"/>
                  <a:gd name="connsiteY21" fmla="*/ 2019359 h 2073714"/>
                  <a:gd name="connsiteX22" fmla="*/ 1650060 w 2820821"/>
                  <a:gd name="connsiteY22" fmla="*/ 1943371 h 2073714"/>
                  <a:gd name="connsiteX23" fmla="*/ 1400394 w 2820821"/>
                  <a:gd name="connsiteY23" fmla="*/ 2073637 h 2073714"/>
                  <a:gd name="connsiteX0" fmla="*/ 1400394 w 2820821"/>
                  <a:gd name="connsiteY0" fmla="*/ 2073451 h 2073528"/>
                  <a:gd name="connsiteX1" fmla="*/ 987903 w 2820821"/>
                  <a:gd name="connsiteY1" fmla="*/ 1954039 h 2073528"/>
                  <a:gd name="connsiteX2" fmla="*/ 260617 w 2820821"/>
                  <a:gd name="connsiteY2" fmla="*/ 2008318 h 2073528"/>
                  <a:gd name="connsiteX3" fmla="*/ 96 w 2820821"/>
                  <a:gd name="connsiteY3" fmla="*/ 1693507 h 2073528"/>
                  <a:gd name="connsiteX4" fmla="*/ 282327 w 2820821"/>
                  <a:gd name="connsiteY4" fmla="*/ 1411262 h 2073528"/>
                  <a:gd name="connsiteX5" fmla="*/ 727383 w 2820821"/>
                  <a:gd name="connsiteY5" fmla="*/ 1508962 h 2073528"/>
                  <a:gd name="connsiteX6" fmla="*/ 1129019 w 2820821"/>
                  <a:gd name="connsiteY6" fmla="*/ 1454684 h 2073528"/>
                  <a:gd name="connsiteX7" fmla="*/ 1215859 w 2820821"/>
                  <a:gd name="connsiteY7" fmla="*/ 1053029 h 2073528"/>
                  <a:gd name="connsiteX8" fmla="*/ 987903 w 2820821"/>
                  <a:gd name="connsiteY8" fmla="*/ 401695 h 2073528"/>
                  <a:gd name="connsiteX9" fmla="*/ 1356974 w 2820821"/>
                  <a:gd name="connsiteY9" fmla="*/ 39 h 2073528"/>
                  <a:gd name="connsiteX10" fmla="*/ 1660915 w 2820821"/>
                  <a:gd name="connsiteY10" fmla="*/ 379984 h 2073528"/>
                  <a:gd name="connsiteX11" fmla="*/ 1530654 w 2820821"/>
                  <a:gd name="connsiteY11" fmla="*/ 792495 h 2073528"/>
                  <a:gd name="connsiteX12" fmla="*/ 1465524 w 2820821"/>
                  <a:gd name="connsiteY12" fmla="*/ 1335273 h 2073528"/>
                  <a:gd name="connsiteX13" fmla="*/ 2160246 w 2820821"/>
                  <a:gd name="connsiteY13" fmla="*/ 607951 h 2073528"/>
                  <a:gd name="connsiteX14" fmla="*/ 2236231 w 2820821"/>
                  <a:gd name="connsiteY14" fmla="*/ 152017 h 2073528"/>
                  <a:gd name="connsiteX15" fmla="*/ 2768127 w 2820821"/>
                  <a:gd name="connsiteY15" fmla="*/ 152017 h 2073528"/>
                  <a:gd name="connsiteX16" fmla="*/ 2757272 w 2820821"/>
                  <a:gd name="connsiteY16" fmla="*/ 694795 h 2073528"/>
                  <a:gd name="connsiteX17" fmla="*/ 2377346 w 2820821"/>
                  <a:gd name="connsiteY17" fmla="*/ 835917 h 2073528"/>
                  <a:gd name="connsiteX18" fmla="*/ 1769465 w 2820821"/>
                  <a:gd name="connsiteY18" fmla="*/ 1476395 h 2073528"/>
                  <a:gd name="connsiteX19" fmla="*/ 2377346 w 2820821"/>
                  <a:gd name="connsiteY19" fmla="*/ 1367840 h 2073528"/>
                  <a:gd name="connsiteX20" fmla="*/ 2648722 w 2820821"/>
                  <a:gd name="connsiteY20" fmla="*/ 1639229 h 2073528"/>
                  <a:gd name="connsiteX21" fmla="*/ 2496751 w 2820821"/>
                  <a:gd name="connsiteY21" fmla="*/ 2019173 h 2073528"/>
                  <a:gd name="connsiteX22" fmla="*/ 1650060 w 2820821"/>
                  <a:gd name="connsiteY22" fmla="*/ 1943185 h 2073528"/>
                  <a:gd name="connsiteX23" fmla="*/ 1400394 w 2820821"/>
                  <a:gd name="connsiteY23" fmla="*/ 2073451 h 2073528"/>
                  <a:gd name="connsiteX0" fmla="*/ 1400394 w 2820821"/>
                  <a:gd name="connsiteY0" fmla="*/ 1997475 h 1997552"/>
                  <a:gd name="connsiteX1" fmla="*/ 987903 w 2820821"/>
                  <a:gd name="connsiteY1" fmla="*/ 1878063 h 1997552"/>
                  <a:gd name="connsiteX2" fmla="*/ 260617 w 2820821"/>
                  <a:gd name="connsiteY2" fmla="*/ 1932342 h 1997552"/>
                  <a:gd name="connsiteX3" fmla="*/ 96 w 2820821"/>
                  <a:gd name="connsiteY3" fmla="*/ 1617531 h 1997552"/>
                  <a:gd name="connsiteX4" fmla="*/ 282327 w 2820821"/>
                  <a:gd name="connsiteY4" fmla="*/ 1335286 h 1997552"/>
                  <a:gd name="connsiteX5" fmla="*/ 727383 w 2820821"/>
                  <a:gd name="connsiteY5" fmla="*/ 1432986 h 1997552"/>
                  <a:gd name="connsiteX6" fmla="*/ 1129019 w 2820821"/>
                  <a:gd name="connsiteY6" fmla="*/ 1378708 h 1997552"/>
                  <a:gd name="connsiteX7" fmla="*/ 1215859 w 2820821"/>
                  <a:gd name="connsiteY7" fmla="*/ 977053 h 1997552"/>
                  <a:gd name="connsiteX8" fmla="*/ 987903 w 2820821"/>
                  <a:gd name="connsiteY8" fmla="*/ 325719 h 1997552"/>
                  <a:gd name="connsiteX9" fmla="*/ 1346119 w 2820821"/>
                  <a:gd name="connsiteY9" fmla="*/ 52 h 1997552"/>
                  <a:gd name="connsiteX10" fmla="*/ 1660915 w 2820821"/>
                  <a:gd name="connsiteY10" fmla="*/ 304008 h 1997552"/>
                  <a:gd name="connsiteX11" fmla="*/ 1530654 w 2820821"/>
                  <a:gd name="connsiteY11" fmla="*/ 716519 h 1997552"/>
                  <a:gd name="connsiteX12" fmla="*/ 1465524 w 2820821"/>
                  <a:gd name="connsiteY12" fmla="*/ 1259297 h 1997552"/>
                  <a:gd name="connsiteX13" fmla="*/ 2160246 w 2820821"/>
                  <a:gd name="connsiteY13" fmla="*/ 531975 h 1997552"/>
                  <a:gd name="connsiteX14" fmla="*/ 2236231 w 2820821"/>
                  <a:gd name="connsiteY14" fmla="*/ 76041 h 1997552"/>
                  <a:gd name="connsiteX15" fmla="*/ 2768127 w 2820821"/>
                  <a:gd name="connsiteY15" fmla="*/ 76041 h 1997552"/>
                  <a:gd name="connsiteX16" fmla="*/ 2757272 w 2820821"/>
                  <a:gd name="connsiteY16" fmla="*/ 618819 h 1997552"/>
                  <a:gd name="connsiteX17" fmla="*/ 2377346 w 2820821"/>
                  <a:gd name="connsiteY17" fmla="*/ 759941 h 1997552"/>
                  <a:gd name="connsiteX18" fmla="*/ 1769465 w 2820821"/>
                  <a:gd name="connsiteY18" fmla="*/ 1400419 h 1997552"/>
                  <a:gd name="connsiteX19" fmla="*/ 2377346 w 2820821"/>
                  <a:gd name="connsiteY19" fmla="*/ 1291864 h 1997552"/>
                  <a:gd name="connsiteX20" fmla="*/ 2648722 w 2820821"/>
                  <a:gd name="connsiteY20" fmla="*/ 1563253 h 1997552"/>
                  <a:gd name="connsiteX21" fmla="*/ 2496751 w 2820821"/>
                  <a:gd name="connsiteY21" fmla="*/ 1943197 h 1997552"/>
                  <a:gd name="connsiteX22" fmla="*/ 1650060 w 2820821"/>
                  <a:gd name="connsiteY22" fmla="*/ 1867209 h 1997552"/>
                  <a:gd name="connsiteX23" fmla="*/ 1400394 w 2820821"/>
                  <a:gd name="connsiteY23" fmla="*/ 1997475 h 1997552"/>
                  <a:gd name="connsiteX0" fmla="*/ 1400394 w 2820821"/>
                  <a:gd name="connsiteY0" fmla="*/ 1997646 h 1997723"/>
                  <a:gd name="connsiteX1" fmla="*/ 987903 w 2820821"/>
                  <a:gd name="connsiteY1" fmla="*/ 1878234 h 1997723"/>
                  <a:gd name="connsiteX2" fmla="*/ 260617 w 2820821"/>
                  <a:gd name="connsiteY2" fmla="*/ 1932513 h 1997723"/>
                  <a:gd name="connsiteX3" fmla="*/ 96 w 2820821"/>
                  <a:gd name="connsiteY3" fmla="*/ 1617702 h 1997723"/>
                  <a:gd name="connsiteX4" fmla="*/ 282327 w 2820821"/>
                  <a:gd name="connsiteY4" fmla="*/ 1335457 h 1997723"/>
                  <a:gd name="connsiteX5" fmla="*/ 727383 w 2820821"/>
                  <a:gd name="connsiteY5" fmla="*/ 1433157 h 1997723"/>
                  <a:gd name="connsiteX6" fmla="*/ 1129019 w 2820821"/>
                  <a:gd name="connsiteY6" fmla="*/ 1378879 h 1997723"/>
                  <a:gd name="connsiteX7" fmla="*/ 1215859 w 2820821"/>
                  <a:gd name="connsiteY7" fmla="*/ 977224 h 1997723"/>
                  <a:gd name="connsiteX8" fmla="*/ 987903 w 2820821"/>
                  <a:gd name="connsiteY8" fmla="*/ 325890 h 1997723"/>
                  <a:gd name="connsiteX9" fmla="*/ 1346119 w 2820821"/>
                  <a:gd name="connsiteY9" fmla="*/ 223 h 1997723"/>
                  <a:gd name="connsiteX10" fmla="*/ 1660915 w 2820821"/>
                  <a:gd name="connsiteY10" fmla="*/ 369312 h 1997723"/>
                  <a:gd name="connsiteX11" fmla="*/ 1530654 w 2820821"/>
                  <a:gd name="connsiteY11" fmla="*/ 716690 h 1997723"/>
                  <a:gd name="connsiteX12" fmla="*/ 1465524 w 2820821"/>
                  <a:gd name="connsiteY12" fmla="*/ 1259468 h 1997723"/>
                  <a:gd name="connsiteX13" fmla="*/ 2160246 w 2820821"/>
                  <a:gd name="connsiteY13" fmla="*/ 532146 h 1997723"/>
                  <a:gd name="connsiteX14" fmla="*/ 2236231 w 2820821"/>
                  <a:gd name="connsiteY14" fmla="*/ 76212 h 1997723"/>
                  <a:gd name="connsiteX15" fmla="*/ 2768127 w 2820821"/>
                  <a:gd name="connsiteY15" fmla="*/ 76212 h 1997723"/>
                  <a:gd name="connsiteX16" fmla="*/ 2757272 w 2820821"/>
                  <a:gd name="connsiteY16" fmla="*/ 618990 h 1997723"/>
                  <a:gd name="connsiteX17" fmla="*/ 2377346 w 2820821"/>
                  <a:gd name="connsiteY17" fmla="*/ 760112 h 1997723"/>
                  <a:gd name="connsiteX18" fmla="*/ 1769465 w 2820821"/>
                  <a:gd name="connsiteY18" fmla="*/ 1400590 h 1997723"/>
                  <a:gd name="connsiteX19" fmla="*/ 2377346 w 2820821"/>
                  <a:gd name="connsiteY19" fmla="*/ 1292035 h 1997723"/>
                  <a:gd name="connsiteX20" fmla="*/ 2648722 w 2820821"/>
                  <a:gd name="connsiteY20" fmla="*/ 1563424 h 1997723"/>
                  <a:gd name="connsiteX21" fmla="*/ 2496751 w 2820821"/>
                  <a:gd name="connsiteY21" fmla="*/ 1943368 h 1997723"/>
                  <a:gd name="connsiteX22" fmla="*/ 1650060 w 2820821"/>
                  <a:gd name="connsiteY22" fmla="*/ 1867380 h 1997723"/>
                  <a:gd name="connsiteX23" fmla="*/ 1400394 w 2820821"/>
                  <a:gd name="connsiteY23" fmla="*/ 1997646 h 1997723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530654 w 2820821"/>
                  <a:gd name="connsiteY11" fmla="*/ 716525 h 1997558"/>
                  <a:gd name="connsiteX12" fmla="*/ 1465524 w 2820821"/>
                  <a:gd name="connsiteY12" fmla="*/ 1259303 h 1997558"/>
                  <a:gd name="connsiteX13" fmla="*/ 2160246 w 2820821"/>
                  <a:gd name="connsiteY13" fmla="*/ 531981 h 1997558"/>
                  <a:gd name="connsiteX14" fmla="*/ 2236231 w 2820821"/>
                  <a:gd name="connsiteY14" fmla="*/ 76047 h 1997558"/>
                  <a:gd name="connsiteX15" fmla="*/ 2768127 w 2820821"/>
                  <a:gd name="connsiteY15" fmla="*/ 76047 h 1997558"/>
                  <a:gd name="connsiteX16" fmla="*/ 2757272 w 2820821"/>
                  <a:gd name="connsiteY16" fmla="*/ 618825 h 1997558"/>
                  <a:gd name="connsiteX17" fmla="*/ 2377346 w 2820821"/>
                  <a:gd name="connsiteY17" fmla="*/ 759947 h 1997558"/>
                  <a:gd name="connsiteX18" fmla="*/ 1769465 w 2820821"/>
                  <a:gd name="connsiteY18" fmla="*/ 1400425 h 1997558"/>
                  <a:gd name="connsiteX19" fmla="*/ 2377346 w 2820821"/>
                  <a:gd name="connsiteY19" fmla="*/ 1291870 h 1997558"/>
                  <a:gd name="connsiteX20" fmla="*/ 2648722 w 2820821"/>
                  <a:gd name="connsiteY20" fmla="*/ 1563259 h 1997558"/>
                  <a:gd name="connsiteX21" fmla="*/ 2496751 w 2820821"/>
                  <a:gd name="connsiteY21" fmla="*/ 1943203 h 1997558"/>
                  <a:gd name="connsiteX22" fmla="*/ 1650060 w 2820821"/>
                  <a:gd name="connsiteY22" fmla="*/ 1867215 h 1997558"/>
                  <a:gd name="connsiteX23" fmla="*/ 1400394 w 2820821"/>
                  <a:gd name="connsiteY23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160246 w 2820821"/>
                  <a:gd name="connsiteY12" fmla="*/ 531981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008275 w 2820821"/>
                  <a:gd name="connsiteY12" fmla="*/ 662247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5584"/>
                  <a:gd name="connsiteY0" fmla="*/ 1997481 h 1997558"/>
                  <a:gd name="connsiteX1" fmla="*/ 987903 w 2825584"/>
                  <a:gd name="connsiteY1" fmla="*/ 1878069 h 1997558"/>
                  <a:gd name="connsiteX2" fmla="*/ 260617 w 2825584"/>
                  <a:gd name="connsiteY2" fmla="*/ 1932348 h 1997558"/>
                  <a:gd name="connsiteX3" fmla="*/ 96 w 2825584"/>
                  <a:gd name="connsiteY3" fmla="*/ 1617537 h 1997558"/>
                  <a:gd name="connsiteX4" fmla="*/ 282327 w 2825584"/>
                  <a:gd name="connsiteY4" fmla="*/ 1335292 h 1997558"/>
                  <a:gd name="connsiteX5" fmla="*/ 727383 w 2825584"/>
                  <a:gd name="connsiteY5" fmla="*/ 1432992 h 1997558"/>
                  <a:gd name="connsiteX6" fmla="*/ 1129019 w 2825584"/>
                  <a:gd name="connsiteY6" fmla="*/ 1378714 h 1997558"/>
                  <a:gd name="connsiteX7" fmla="*/ 1215859 w 2825584"/>
                  <a:gd name="connsiteY7" fmla="*/ 977059 h 1997558"/>
                  <a:gd name="connsiteX8" fmla="*/ 987903 w 2825584"/>
                  <a:gd name="connsiteY8" fmla="*/ 325725 h 1997558"/>
                  <a:gd name="connsiteX9" fmla="*/ 1346119 w 2825584"/>
                  <a:gd name="connsiteY9" fmla="*/ 58 h 1997558"/>
                  <a:gd name="connsiteX10" fmla="*/ 1628350 w 2825584"/>
                  <a:gd name="connsiteY10" fmla="*/ 347436 h 1997558"/>
                  <a:gd name="connsiteX11" fmla="*/ 1465524 w 2825584"/>
                  <a:gd name="connsiteY11" fmla="*/ 1259303 h 1997558"/>
                  <a:gd name="connsiteX12" fmla="*/ 2008275 w 2825584"/>
                  <a:gd name="connsiteY12" fmla="*/ 662247 h 1997558"/>
                  <a:gd name="connsiteX13" fmla="*/ 2236231 w 2825584"/>
                  <a:gd name="connsiteY13" fmla="*/ 76047 h 1997558"/>
                  <a:gd name="connsiteX14" fmla="*/ 2768127 w 2825584"/>
                  <a:gd name="connsiteY14" fmla="*/ 76047 h 1997558"/>
                  <a:gd name="connsiteX15" fmla="*/ 2757272 w 2825584"/>
                  <a:gd name="connsiteY15" fmla="*/ 618825 h 1997558"/>
                  <a:gd name="connsiteX16" fmla="*/ 2290506 w 2825584"/>
                  <a:gd name="connsiteY16" fmla="*/ 879359 h 1997558"/>
                  <a:gd name="connsiteX17" fmla="*/ 1769465 w 2825584"/>
                  <a:gd name="connsiteY17" fmla="*/ 1400425 h 1997558"/>
                  <a:gd name="connsiteX18" fmla="*/ 2377346 w 2825584"/>
                  <a:gd name="connsiteY18" fmla="*/ 1291870 h 1997558"/>
                  <a:gd name="connsiteX19" fmla="*/ 2648722 w 2825584"/>
                  <a:gd name="connsiteY19" fmla="*/ 1563259 h 1997558"/>
                  <a:gd name="connsiteX20" fmla="*/ 2496751 w 2825584"/>
                  <a:gd name="connsiteY20" fmla="*/ 1943203 h 1997558"/>
                  <a:gd name="connsiteX21" fmla="*/ 1650060 w 2825584"/>
                  <a:gd name="connsiteY21" fmla="*/ 1867215 h 1997558"/>
                  <a:gd name="connsiteX22" fmla="*/ 1400394 w 2825584"/>
                  <a:gd name="connsiteY22" fmla="*/ 1997481 h 1997558"/>
                  <a:gd name="connsiteX0" fmla="*/ 1400394 w 2802192"/>
                  <a:gd name="connsiteY0" fmla="*/ 1997481 h 1997558"/>
                  <a:gd name="connsiteX1" fmla="*/ 987903 w 2802192"/>
                  <a:gd name="connsiteY1" fmla="*/ 1878069 h 1997558"/>
                  <a:gd name="connsiteX2" fmla="*/ 260617 w 2802192"/>
                  <a:gd name="connsiteY2" fmla="*/ 1932348 h 1997558"/>
                  <a:gd name="connsiteX3" fmla="*/ 96 w 2802192"/>
                  <a:gd name="connsiteY3" fmla="*/ 1617537 h 1997558"/>
                  <a:gd name="connsiteX4" fmla="*/ 282327 w 2802192"/>
                  <a:gd name="connsiteY4" fmla="*/ 1335292 h 1997558"/>
                  <a:gd name="connsiteX5" fmla="*/ 727383 w 2802192"/>
                  <a:gd name="connsiteY5" fmla="*/ 1432992 h 1997558"/>
                  <a:gd name="connsiteX6" fmla="*/ 1129019 w 2802192"/>
                  <a:gd name="connsiteY6" fmla="*/ 1378714 h 1997558"/>
                  <a:gd name="connsiteX7" fmla="*/ 1215859 w 2802192"/>
                  <a:gd name="connsiteY7" fmla="*/ 977059 h 1997558"/>
                  <a:gd name="connsiteX8" fmla="*/ 987903 w 2802192"/>
                  <a:gd name="connsiteY8" fmla="*/ 325725 h 1997558"/>
                  <a:gd name="connsiteX9" fmla="*/ 1346119 w 2802192"/>
                  <a:gd name="connsiteY9" fmla="*/ 58 h 1997558"/>
                  <a:gd name="connsiteX10" fmla="*/ 1628350 w 2802192"/>
                  <a:gd name="connsiteY10" fmla="*/ 347436 h 1997558"/>
                  <a:gd name="connsiteX11" fmla="*/ 1465524 w 2802192"/>
                  <a:gd name="connsiteY11" fmla="*/ 1259303 h 1997558"/>
                  <a:gd name="connsiteX12" fmla="*/ 2008275 w 2802192"/>
                  <a:gd name="connsiteY12" fmla="*/ 662247 h 1997558"/>
                  <a:gd name="connsiteX13" fmla="*/ 2236231 w 2802192"/>
                  <a:gd name="connsiteY13" fmla="*/ 76047 h 1997558"/>
                  <a:gd name="connsiteX14" fmla="*/ 2724707 w 2802192"/>
                  <a:gd name="connsiteY14" fmla="*/ 130325 h 1997558"/>
                  <a:gd name="connsiteX15" fmla="*/ 2757272 w 2802192"/>
                  <a:gd name="connsiteY15" fmla="*/ 618825 h 1997558"/>
                  <a:gd name="connsiteX16" fmla="*/ 2290506 w 2802192"/>
                  <a:gd name="connsiteY16" fmla="*/ 879359 h 1997558"/>
                  <a:gd name="connsiteX17" fmla="*/ 1769465 w 2802192"/>
                  <a:gd name="connsiteY17" fmla="*/ 1400425 h 1997558"/>
                  <a:gd name="connsiteX18" fmla="*/ 2377346 w 2802192"/>
                  <a:gd name="connsiteY18" fmla="*/ 1291870 h 1997558"/>
                  <a:gd name="connsiteX19" fmla="*/ 2648722 w 2802192"/>
                  <a:gd name="connsiteY19" fmla="*/ 1563259 h 1997558"/>
                  <a:gd name="connsiteX20" fmla="*/ 2496751 w 2802192"/>
                  <a:gd name="connsiteY20" fmla="*/ 1943203 h 1997558"/>
                  <a:gd name="connsiteX21" fmla="*/ 1650060 w 2802192"/>
                  <a:gd name="connsiteY21" fmla="*/ 1867215 h 1997558"/>
                  <a:gd name="connsiteX22" fmla="*/ 1400394 w 2802192"/>
                  <a:gd name="connsiteY22" fmla="*/ 1997481 h 1997558"/>
                  <a:gd name="connsiteX0" fmla="*/ 1400394 w 2782424"/>
                  <a:gd name="connsiteY0" fmla="*/ 1997481 h 1997558"/>
                  <a:gd name="connsiteX1" fmla="*/ 987903 w 2782424"/>
                  <a:gd name="connsiteY1" fmla="*/ 1878069 h 1997558"/>
                  <a:gd name="connsiteX2" fmla="*/ 260617 w 2782424"/>
                  <a:gd name="connsiteY2" fmla="*/ 1932348 h 1997558"/>
                  <a:gd name="connsiteX3" fmla="*/ 96 w 2782424"/>
                  <a:gd name="connsiteY3" fmla="*/ 1617537 h 1997558"/>
                  <a:gd name="connsiteX4" fmla="*/ 282327 w 2782424"/>
                  <a:gd name="connsiteY4" fmla="*/ 1335292 h 1997558"/>
                  <a:gd name="connsiteX5" fmla="*/ 727383 w 2782424"/>
                  <a:gd name="connsiteY5" fmla="*/ 1432992 h 1997558"/>
                  <a:gd name="connsiteX6" fmla="*/ 1129019 w 2782424"/>
                  <a:gd name="connsiteY6" fmla="*/ 1378714 h 1997558"/>
                  <a:gd name="connsiteX7" fmla="*/ 1215859 w 2782424"/>
                  <a:gd name="connsiteY7" fmla="*/ 977059 h 1997558"/>
                  <a:gd name="connsiteX8" fmla="*/ 987903 w 2782424"/>
                  <a:gd name="connsiteY8" fmla="*/ 325725 h 1997558"/>
                  <a:gd name="connsiteX9" fmla="*/ 1346119 w 2782424"/>
                  <a:gd name="connsiteY9" fmla="*/ 58 h 1997558"/>
                  <a:gd name="connsiteX10" fmla="*/ 1628350 w 2782424"/>
                  <a:gd name="connsiteY10" fmla="*/ 347436 h 1997558"/>
                  <a:gd name="connsiteX11" fmla="*/ 1465524 w 2782424"/>
                  <a:gd name="connsiteY11" fmla="*/ 1259303 h 1997558"/>
                  <a:gd name="connsiteX12" fmla="*/ 2008275 w 2782424"/>
                  <a:gd name="connsiteY12" fmla="*/ 662247 h 1997558"/>
                  <a:gd name="connsiteX13" fmla="*/ 2236231 w 2782424"/>
                  <a:gd name="connsiteY13" fmla="*/ 76047 h 1997558"/>
                  <a:gd name="connsiteX14" fmla="*/ 2724707 w 2782424"/>
                  <a:gd name="connsiteY14" fmla="*/ 130325 h 1997558"/>
                  <a:gd name="connsiteX15" fmla="*/ 2724707 w 2782424"/>
                  <a:gd name="connsiteY15" fmla="*/ 575403 h 1997558"/>
                  <a:gd name="connsiteX16" fmla="*/ 2290506 w 2782424"/>
                  <a:gd name="connsiteY16" fmla="*/ 879359 h 1997558"/>
                  <a:gd name="connsiteX17" fmla="*/ 1769465 w 2782424"/>
                  <a:gd name="connsiteY17" fmla="*/ 1400425 h 1997558"/>
                  <a:gd name="connsiteX18" fmla="*/ 2377346 w 2782424"/>
                  <a:gd name="connsiteY18" fmla="*/ 1291870 h 1997558"/>
                  <a:gd name="connsiteX19" fmla="*/ 2648722 w 2782424"/>
                  <a:gd name="connsiteY19" fmla="*/ 1563259 h 1997558"/>
                  <a:gd name="connsiteX20" fmla="*/ 2496751 w 2782424"/>
                  <a:gd name="connsiteY20" fmla="*/ 1943203 h 1997558"/>
                  <a:gd name="connsiteX21" fmla="*/ 1650060 w 2782424"/>
                  <a:gd name="connsiteY21" fmla="*/ 1867215 h 1997558"/>
                  <a:gd name="connsiteX22" fmla="*/ 1400394 w 2782424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496751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594447 w 2778306"/>
                  <a:gd name="connsiteY19" fmla="*/ 1639248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46"/>
                  <a:gd name="connsiteX1" fmla="*/ 987903 w 2778306"/>
                  <a:gd name="connsiteY1" fmla="*/ 1878069 h 1997546"/>
                  <a:gd name="connsiteX2" fmla="*/ 260617 w 2778306"/>
                  <a:gd name="connsiteY2" fmla="*/ 1932348 h 1997546"/>
                  <a:gd name="connsiteX3" fmla="*/ 96 w 2778306"/>
                  <a:gd name="connsiteY3" fmla="*/ 1617537 h 1997546"/>
                  <a:gd name="connsiteX4" fmla="*/ 282327 w 2778306"/>
                  <a:gd name="connsiteY4" fmla="*/ 1335292 h 1997546"/>
                  <a:gd name="connsiteX5" fmla="*/ 727383 w 2778306"/>
                  <a:gd name="connsiteY5" fmla="*/ 1432992 h 1997546"/>
                  <a:gd name="connsiteX6" fmla="*/ 1129019 w 2778306"/>
                  <a:gd name="connsiteY6" fmla="*/ 1378714 h 1997546"/>
                  <a:gd name="connsiteX7" fmla="*/ 1215859 w 2778306"/>
                  <a:gd name="connsiteY7" fmla="*/ 977059 h 1997546"/>
                  <a:gd name="connsiteX8" fmla="*/ 987903 w 2778306"/>
                  <a:gd name="connsiteY8" fmla="*/ 325725 h 1997546"/>
                  <a:gd name="connsiteX9" fmla="*/ 1346119 w 2778306"/>
                  <a:gd name="connsiteY9" fmla="*/ 58 h 1997546"/>
                  <a:gd name="connsiteX10" fmla="*/ 1628350 w 2778306"/>
                  <a:gd name="connsiteY10" fmla="*/ 347436 h 1997546"/>
                  <a:gd name="connsiteX11" fmla="*/ 1465524 w 2778306"/>
                  <a:gd name="connsiteY11" fmla="*/ 1259303 h 1997546"/>
                  <a:gd name="connsiteX12" fmla="*/ 2008275 w 2778306"/>
                  <a:gd name="connsiteY12" fmla="*/ 662247 h 1997546"/>
                  <a:gd name="connsiteX13" fmla="*/ 2301361 w 2778306"/>
                  <a:gd name="connsiteY13" fmla="*/ 152036 h 1997546"/>
                  <a:gd name="connsiteX14" fmla="*/ 2724707 w 2778306"/>
                  <a:gd name="connsiteY14" fmla="*/ 130325 h 1997546"/>
                  <a:gd name="connsiteX15" fmla="*/ 2724707 w 2778306"/>
                  <a:gd name="connsiteY15" fmla="*/ 575403 h 1997546"/>
                  <a:gd name="connsiteX16" fmla="*/ 2290506 w 2778306"/>
                  <a:gd name="connsiteY16" fmla="*/ 879359 h 1997546"/>
                  <a:gd name="connsiteX17" fmla="*/ 1769465 w 2778306"/>
                  <a:gd name="connsiteY17" fmla="*/ 1400425 h 1997546"/>
                  <a:gd name="connsiteX18" fmla="*/ 2344781 w 2778306"/>
                  <a:gd name="connsiteY18" fmla="*/ 1346148 h 1997546"/>
                  <a:gd name="connsiteX19" fmla="*/ 2594447 w 2778306"/>
                  <a:gd name="connsiteY19" fmla="*/ 1639248 h 1997546"/>
                  <a:gd name="connsiteX20" fmla="*/ 2355636 w 2778306"/>
                  <a:gd name="connsiteY20" fmla="*/ 1943203 h 1997546"/>
                  <a:gd name="connsiteX21" fmla="*/ 1758610 w 2778306"/>
                  <a:gd name="connsiteY21" fmla="*/ 1845504 h 1997546"/>
                  <a:gd name="connsiteX22" fmla="*/ 1400394 w 2778306"/>
                  <a:gd name="connsiteY22" fmla="*/ 1997481 h 1997546"/>
                  <a:gd name="connsiteX0" fmla="*/ 1400389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400389 w 2778301"/>
                  <a:gd name="connsiteY22" fmla="*/ 1997481 h 1997546"/>
                  <a:gd name="connsiteX0" fmla="*/ 1346114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346114 w 2778301"/>
                  <a:gd name="connsiteY22" fmla="*/ 1997481 h 199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78301" h="1997546">
                    <a:moveTo>
                      <a:pt x="1346114" y="1997481"/>
                    </a:moveTo>
                    <a:cubicBezTo>
                      <a:pt x="1206808" y="1993862"/>
                      <a:pt x="1136250" y="1856358"/>
                      <a:pt x="955333" y="1845502"/>
                    </a:cubicBezTo>
                    <a:cubicBezTo>
                      <a:pt x="774416" y="1834647"/>
                      <a:pt x="419819" y="1970342"/>
                      <a:pt x="260612" y="1932348"/>
                    </a:cubicBezTo>
                    <a:cubicBezTo>
                      <a:pt x="101405" y="1894354"/>
                      <a:pt x="-3527" y="1717046"/>
                      <a:pt x="91" y="1617537"/>
                    </a:cubicBezTo>
                    <a:cubicBezTo>
                      <a:pt x="3709" y="1518028"/>
                      <a:pt x="161108" y="1366049"/>
                      <a:pt x="282322" y="1335292"/>
                    </a:cubicBezTo>
                    <a:cubicBezTo>
                      <a:pt x="403536" y="1304535"/>
                      <a:pt x="586263" y="1425755"/>
                      <a:pt x="727378" y="1432992"/>
                    </a:cubicBezTo>
                    <a:cubicBezTo>
                      <a:pt x="868493" y="1440229"/>
                      <a:pt x="1047601" y="1454703"/>
                      <a:pt x="1129014" y="1378714"/>
                    </a:cubicBezTo>
                    <a:cubicBezTo>
                      <a:pt x="1210427" y="1302725"/>
                      <a:pt x="1239373" y="1152557"/>
                      <a:pt x="1215854" y="977059"/>
                    </a:cubicBezTo>
                    <a:cubicBezTo>
                      <a:pt x="1192335" y="801561"/>
                      <a:pt x="966188" y="488558"/>
                      <a:pt x="987898" y="325725"/>
                    </a:cubicBezTo>
                    <a:cubicBezTo>
                      <a:pt x="1009608" y="162892"/>
                      <a:pt x="1239373" y="-3560"/>
                      <a:pt x="1346114" y="58"/>
                    </a:cubicBezTo>
                    <a:cubicBezTo>
                      <a:pt x="1452855" y="3676"/>
                      <a:pt x="1608444" y="137562"/>
                      <a:pt x="1628345" y="347436"/>
                    </a:cubicBezTo>
                    <a:cubicBezTo>
                      <a:pt x="1648246" y="557310"/>
                      <a:pt x="1402198" y="1206835"/>
                      <a:pt x="1465519" y="1259303"/>
                    </a:cubicBezTo>
                    <a:cubicBezTo>
                      <a:pt x="1528840" y="1311771"/>
                      <a:pt x="1868964" y="846792"/>
                      <a:pt x="2008270" y="662247"/>
                    </a:cubicBezTo>
                    <a:cubicBezTo>
                      <a:pt x="2147576" y="477703"/>
                      <a:pt x="2181951" y="240690"/>
                      <a:pt x="2301356" y="152036"/>
                    </a:cubicBezTo>
                    <a:cubicBezTo>
                      <a:pt x="2420761" y="63382"/>
                      <a:pt x="2654144" y="59764"/>
                      <a:pt x="2724702" y="130325"/>
                    </a:cubicBezTo>
                    <a:cubicBezTo>
                      <a:pt x="2795260" y="200886"/>
                      <a:pt x="2797069" y="450564"/>
                      <a:pt x="2724702" y="575403"/>
                    </a:cubicBezTo>
                    <a:cubicBezTo>
                      <a:pt x="2652335" y="700242"/>
                      <a:pt x="2449708" y="741855"/>
                      <a:pt x="2290501" y="879359"/>
                    </a:cubicBezTo>
                    <a:cubicBezTo>
                      <a:pt x="2131294" y="1016863"/>
                      <a:pt x="1760414" y="1322627"/>
                      <a:pt x="1769460" y="1400425"/>
                    </a:cubicBezTo>
                    <a:cubicBezTo>
                      <a:pt x="1778506" y="1478223"/>
                      <a:pt x="2207279" y="1306344"/>
                      <a:pt x="2344776" y="1346148"/>
                    </a:cubicBezTo>
                    <a:cubicBezTo>
                      <a:pt x="2482273" y="1385952"/>
                      <a:pt x="2592633" y="1539739"/>
                      <a:pt x="2594442" y="1639248"/>
                    </a:cubicBezTo>
                    <a:cubicBezTo>
                      <a:pt x="2596251" y="1738757"/>
                      <a:pt x="2494937" y="1908827"/>
                      <a:pt x="2355631" y="1943203"/>
                    </a:cubicBezTo>
                    <a:cubicBezTo>
                      <a:pt x="2216325" y="1977579"/>
                      <a:pt x="1926858" y="1836458"/>
                      <a:pt x="1758605" y="1845504"/>
                    </a:cubicBezTo>
                    <a:cubicBezTo>
                      <a:pt x="1590352" y="1854550"/>
                      <a:pt x="1485420" y="2001100"/>
                      <a:pt x="1346114" y="199748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803725" y="5486400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5524500" y="3725472"/>
              <a:ext cx="2689860" cy="2270760"/>
              <a:chOff x="5753100" y="3672840"/>
              <a:chExt cx="2689860" cy="2270760"/>
            </a:xfrm>
          </p:grpSpPr>
          <p:cxnSp>
            <p:nvCxnSpPr>
              <p:cNvPr id="55" name="Straight Connector 54"/>
              <p:cNvCxnSpPr>
                <a:stCxn id="42" idx="2"/>
                <a:endCxn id="47" idx="6"/>
              </p:cNvCxnSpPr>
              <p:nvPr/>
            </p:nvCxnSpPr>
            <p:spPr>
              <a:xfrm flipH="1">
                <a:off x="6118860" y="4472940"/>
                <a:ext cx="19583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40" idx="4"/>
                <a:endCxn id="51" idx="0"/>
              </p:cNvCxnSpPr>
              <p:nvPr/>
            </p:nvCxnSpPr>
            <p:spPr>
              <a:xfrm>
                <a:off x="7063740" y="4655820"/>
                <a:ext cx="0" cy="9220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0" idx="7"/>
                <a:endCxn id="52" idx="3"/>
              </p:cNvCxnSpPr>
              <p:nvPr/>
            </p:nvCxnSpPr>
            <p:spPr>
              <a:xfrm flipV="1">
                <a:off x="7193056" y="3985036"/>
                <a:ext cx="42716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2" idx="1"/>
                <a:endCxn id="52" idx="5"/>
              </p:cNvCxnSpPr>
              <p:nvPr/>
            </p:nvCxnSpPr>
            <p:spPr>
              <a:xfrm flipH="1" flipV="1">
                <a:off x="7878856" y="3985036"/>
                <a:ext cx="25190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40" idx="1"/>
                <a:endCxn id="54" idx="5"/>
              </p:cNvCxnSpPr>
              <p:nvPr/>
            </p:nvCxnSpPr>
            <p:spPr>
              <a:xfrm flipH="1" flipV="1">
                <a:off x="6598696" y="3992656"/>
                <a:ext cx="33572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42" idx="3"/>
                <a:endCxn id="51" idx="7"/>
              </p:cNvCxnSpPr>
              <p:nvPr/>
            </p:nvCxnSpPr>
            <p:spPr>
              <a:xfrm flipH="1">
                <a:off x="7193056" y="4602256"/>
                <a:ext cx="937708" cy="102914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  <a:endCxn id="54" idx="3"/>
              </p:cNvCxnSpPr>
              <p:nvPr/>
            </p:nvCxnSpPr>
            <p:spPr>
              <a:xfrm flipV="1">
                <a:off x="6065296" y="3992656"/>
                <a:ext cx="27476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8" idx="6"/>
                <a:endCxn id="51" idx="2"/>
              </p:cNvCxnSpPr>
              <p:nvPr/>
            </p:nvCxnSpPr>
            <p:spPr>
              <a:xfrm>
                <a:off x="6240780" y="5753100"/>
                <a:ext cx="64008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58" idx="0"/>
                <a:endCxn id="47" idx="4"/>
              </p:cNvCxnSpPr>
              <p:nvPr/>
            </p:nvCxnSpPr>
            <p:spPr>
              <a:xfrm flipH="1" flipV="1">
                <a:off x="5935980" y="4655820"/>
                <a:ext cx="12192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51" idx="6"/>
                <a:endCxn id="143" idx="2"/>
              </p:cNvCxnSpPr>
              <p:nvPr/>
            </p:nvCxnSpPr>
            <p:spPr>
              <a:xfrm flipV="1">
                <a:off x="7246620" y="5753100"/>
                <a:ext cx="60960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3" idx="0"/>
                <a:endCxn id="42" idx="4"/>
              </p:cNvCxnSpPr>
              <p:nvPr/>
            </p:nvCxnSpPr>
            <p:spPr>
              <a:xfrm flipV="1">
                <a:off x="8039100" y="4655820"/>
                <a:ext cx="22098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688086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0772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531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80860" y="5577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566660" y="3672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286500" y="36804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8750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8562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97190" y="2000321"/>
              <a:ext cx="4118210" cy="895279"/>
              <a:chOff x="4644790" y="5650480"/>
              <a:chExt cx="4118210" cy="895279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860" y="5650480"/>
                <a:ext cx="2348701" cy="8013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644790" y="5911304"/>
                <a:ext cx="12226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3366FF"/>
                    </a:solidFill>
                  </a:rPr>
                  <a:t>P</a:t>
                </a:r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F0000"/>
                    </a:solidFill>
                  </a:rPr>
                  <a:t>r</a:t>
                </a:r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ADA2C"/>
                    </a:solidFill>
                  </a:rPr>
                  <a:t>e</a:t>
                </a:r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3366FF"/>
                    </a:solidFill>
                  </a:rPr>
                  <a:t>g</a:t>
                </a:r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F0000"/>
                    </a:solidFill>
                  </a:rPr>
                  <a:t>e</a:t>
                </a:r>
                <a:r>
                  <a:rPr lang="en-US" sz="2800" dirty="0" err="1" smtClean="0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56B656"/>
                    </a:solidFill>
                  </a:rPr>
                  <a:t>l</a:t>
                </a:r>
                <a:endParaRPr lang="en-US" sz="3600" dirty="0">
                  <a:solidFill>
                    <a:srgbClr val="800000"/>
                  </a:solidFill>
                </a:endParaRPr>
              </a:p>
            </p:txBody>
          </p:sp>
          <p:pic>
            <p:nvPicPr>
              <p:cNvPr id="53" name="Picture 52" descr="ApacheGiraph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623" y="5654345"/>
                <a:ext cx="740377" cy="891414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228600" y="1981200"/>
            <a:ext cx="4114800" cy="4495800"/>
            <a:chOff x="228600" y="1828800"/>
            <a:chExt cx="4114800" cy="4495800"/>
          </a:xfrm>
        </p:grpSpPr>
        <p:grpSp>
          <p:nvGrpSpPr>
            <p:cNvPr id="48" name="Group 47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36" name="Isosceles Triangle 35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7" name="Plus 36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  <a:endParaRPr lang="en-US" sz="2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Result</a:t>
              </a:r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  <a:endParaRPr lang="en-US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l="4467" t="4266" r="29708" b="26840"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9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971799"/>
          </a:xfrm>
        </p:spPr>
        <p:txBody>
          <a:bodyPr>
            <a:noAutofit/>
          </a:bodyPr>
          <a:lstStyle/>
          <a:p>
            <a:r>
              <a:rPr lang="en-US" sz="6000" i="1" dirty="0">
                <a:latin typeface="Gill Sans Light"/>
                <a:cs typeface="Gill Sans Light"/>
              </a:rPr>
              <a:t>S</a:t>
            </a:r>
            <a:r>
              <a:rPr lang="en-US" sz="6000" i="1" dirty="0" smtClean="0">
                <a:latin typeface="Gill Sans Light"/>
                <a:cs typeface="Gill Sans Light"/>
              </a:rPr>
              <a:t>eparate systems 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latin typeface="Gill Sans Light"/>
                <a:cs typeface="Gill Sans Light"/>
              </a:rPr>
              <a:t>for each view can be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difficult to use </a:t>
            </a:r>
            <a:r>
              <a:rPr lang="en-US" sz="6000" i="1" dirty="0" smtClean="0">
                <a:latin typeface="Gill Sans Light"/>
                <a:cs typeface="Gill Sans Light"/>
              </a:rPr>
              <a:t>and </a:t>
            </a: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inefficient</a:t>
            </a:r>
            <a:b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</a:br>
            <a:endParaRPr lang="en-US" sz="6000" i="1" dirty="0">
              <a:solidFill>
                <a:srgbClr val="3366FF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364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Difficult to Program and Use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Gill Sans Light"/>
                <a:cs typeface="Gill Sans Light"/>
              </a:rPr>
              <a:t>Users must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Learn</a:t>
            </a:r>
            <a:r>
              <a:rPr lang="en-US" sz="3600" dirty="0">
                <a:latin typeface="Gill Sans Light"/>
                <a:cs typeface="Gill Sans Light"/>
              </a:rPr>
              <a:t>,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Deploy</a:t>
            </a:r>
            <a:r>
              <a:rPr lang="en-US" sz="3600" dirty="0">
                <a:latin typeface="Gill Sans Light"/>
                <a:cs typeface="Gill Sans Light"/>
              </a:rPr>
              <a:t>, and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Manage</a:t>
            </a:r>
            <a:r>
              <a:rPr lang="en-US" sz="3600" dirty="0">
                <a:solidFill>
                  <a:srgbClr val="FF0000"/>
                </a:solidFill>
                <a:latin typeface="Gill Sans Light"/>
                <a:cs typeface="Gill Sans Light"/>
              </a:rPr>
              <a:t> </a:t>
            </a:r>
            <a:r>
              <a:rPr lang="en-US" sz="3600" dirty="0" smtClean="0">
                <a:latin typeface="Gill Sans Light"/>
                <a:cs typeface="Gill Sans Light"/>
              </a:rPr>
              <a:t>multiple systems</a:t>
            </a: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Gill Sans Light"/>
                <a:cs typeface="Gill Sans Light"/>
              </a:rPr>
              <a:t>Leads to brittle and often </a:t>
            </a:r>
            <a:br>
              <a:rPr lang="en-US" sz="3600" dirty="0" smtClean="0">
                <a:latin typeface="Gill Sans Light"/>
                <a:cs typeface="Gill Sans Light"/>
              </a:rPr>
            </a:br>
            <a:r>
              <a:rPr lang="en-US" sz="3600" dirty="0" smtClean="0">
                <a:latin typeface="Gill Sans Light"/>
                <a:cs typeface="Gill Sans Light"/>
              </a:rPr>
              <a:t>complex interfaces</a:t>
            </a: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5800" y="3200400"/>
            <a:ext cx="7848601" cy="1225566"/>
            <a:chOff x="533400" y="2306555"/>
            <a:chExt cx="7848601" cy="1225566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9655" y="2306555"/>
              <a:ext cx="1015278" cy="97466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400" y="2308299"/>
              <a:ext cx="985270" cy="99522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9801" y="2412380"/>
              <a:ext cx="2362200" cy="864220"/>
            </a:xfrm>
            <a:prstGeom prst="rect">
              <a:avLst/>
            </a:prstGeom>
          </p:spPr>
        </p:pic>
        <p:pic>
          <p:nvPicPr>
            <p:cNvPr id="115" name="Picture 114" descr="ApacheGiraph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147" y="2358622"/>
              <a:ext cx="974667" cy="11734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67" t="4266" r="29708" b="26840"/>
            <a:stretch/>
          </p:blipFill>
          <p:spPr>
            <a:xfrm>
              <a:off x="2935918" y="23790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97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018461" y="1604651"/>
            <a:ext cx="883627" cy="1097280"/>
            <a:chOff x="2631282" y="2067410"/>
            <a:chExt cx="2016918" cy="2504590"/>
          </a:xfrm>
        </p:grpSpPr>
        <p:grpSp>
          <p:nvGrpSpPr>
            <p:cNvPr id="7" name="Group 6"/>
            <p:cNvGrpSpPr/>
            <p:nvPr/>
          </p:nvGrpSpPr>
          <p:grpSpPr>
            <a:xfrm>
              <a:off x="2631282" y="2067410"/>
              <a:ext cx="2016918" cy="2504590"/>
              <a:chOff x="2631281" y="2590800"/>
              <a:chExt cx="1595438" cy="1981200"/>
            </a:xfrm>
          </p:grpSpPr>
          <p:sp>
            <p:nvSpPr>
              <p:cNvPr id="2" name="Snip Same Side Corner Rectangle 1"/>
              <p:cNvSpPr/>
              <p:nvPr/>
            </p:nvSpPr>
            <p:spPr>
              <a:xfrm>
                <a:off x="2631281" y="3352800"/>
                <a:ext cx="1595438" cy="1219200"/>
              </a:xfrm>
              <a:custGeom>
                <a:avLst/>
                <a:gdLst>
                  <a:gd name="connsiteX0" fmla="*/ 482209 w 1524000"/>
                  <a:gd name="connsiteY0" fmla="*/ 0 h 1524000"/>
                  <a:gd name="connsiteX1" fmla="*/ 1041791 w 1524000"/>
                  <a:gd name="connsiteY1" fmla="*/ 0 h 1524000"/>
                  <a:gd name="connsiteX2" fmla="*/ 1524000 w 1524000"/>
                  <a:gd name="connsiteY2" fmla="*/ 482209 h 1524000"/>
                  <a:gd name="connsiteX3" fmla="*/ 1524000 w 1524000"/>
                  <a:gd name="connsiteY3" fmla="*/ 1524000 h 1524000"/>
                  <a:gd name="connsiteX4" fmla="*/ 1524000 w 1524000"/>
                  <a:gd name="connsiteY4" fmla="*/ 1524000 h 1524000"/>
                  <a:gd name="connsiteX5" fmla="*/ 0 w 1524000"/>
                  <a:gd name="connsiteY5" fmla="*/ 1524000 h 1524000"/>
                  <a:gd name="connsiteX6" fmla="*/ 0 w 1524000"/>
                  <a:gd name="connsiteY6" fmla="*/ 1524000 h 1524000"/>
                  <a:gd name="connsiteX7" fmla="*/ 0 w 1524000"/>
                  <a:gd name="connsiteY7" fmla="*/ 482209 h 1524000"/>
                  <a:gd name="connsiteX8" fmla="*/ 482209 w 1524000"/>
                  <a:gd name="connsiteY8" fmla="*/ 0 h 1524000"/>
                  <a:gd name="connsiteX0" fmla="*/ 517928 w 1559719"/>
                  <a:gd name="connsiteY0" fmla="*/ 0 h 1524000"/>
                  <a:gd name="connsiteX1" fmla="*/ 1077510 w 1559719"/>
                  <a:gd name="connsiteY1" fmla="*/ 0 h 1524000"/>
                  <a:gd name="connsiteX2" fmla="*/ 1559719 w 1559719"/>
                  <a:gd name="connsiteY2" fmla="*/ 482209 h 1524000"/>
                  <a:gd name="connsiteX3" fmla="*/ 1559719 w 1559719"/>
                  <a:gd name="connsiteY3" fmla="*/ 1524000 h 1524000"/>
                  <a:gd name="connsiteX4" fmla="*/ 1559719 w 1559719"/>
                  <a:gd name="connsiteY4" fmla="*/ 1524000 h 1524000"/>
                  <a:gd name="connsiteX5" fmla="*/ 35719 w 1559719"/>
                  <a:gd name="connsiteY5" fmla="*/ 1524000 h 1524000"/>
                  <a:gd name="connsiteX6" fmla="*/ 35719 w 1559719"/>
                  <a:gd name="connsiteY6" fmla="*/ 1524000 h 1524000"/>
                  <a:gd name="connsiteX7" fmla="*/ 35719 w 1559719"/>
                  <a:gd name="connsiteY7" fmla="*/ 482209 h 1524000"/>
                  <a:gd name="connsiteX8" fmla="*/ 517928 w 1559719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5438" h="1524000">
                    <a:moveTo>
                      <a:pt x="517928" y="0"/>
                    </a:moveTo>
                    <a:lnTo>
                      <a:pt x="1077510" y="0"/>
                    </a:lnTo>
                    <a:cubicBezTo>
                      <a:pt x="1264037" y="0"/>
                      <a:pt x="1479351" y="228209"/>
                      <a:pt x="1559719" y="482209"/>
                    </a:cubicBezTo>
                    <a:cubicBezTo>
                      <a:pt x="1640087" y="736209"/>
                      <a:pt x="1559719" y="1350368"/>
                      <a:pt x="1559719" y="1524000"/>
                    </a:cubicBezTo>
                    <a:lnTo>
                      <a:pt x="1559719" y="1524000"/>
                    </a:lnTo>
                    <a:lnTo>
                      <a:pt x="35719" y="1524000"/>
                    </a:lnTo>
                    <a:lnTo>
                      <a:pt x="35719" y="1524000"/>
                    </a:lnTo>
                    <a:cubicBezTo>
                      <a:pt x="35719" y="1350368"/>
                      <a:pt x="-44649" y="736209"/>
                      <a:pt x="35719" y="482209"/>
                    </a:cubicBezTo>
                    <a:cubicBezTo>
                      <a:pt x="116087" y="228209"/>
                      <a:pt x="331401" y="0"/>
                      <a:pt x="517928" y="0"/>
                    </a:cubicBezTo>
                    <a:close/>
                  </a:path>
                </a:pathLst>
              </a:custGeom>
              <a:ln>
                <a:noFill/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895600" y="2590800"/>
                <a:ext cx="1066800" cy="1066800"/>
              </a:xfrm>
              <a:prstGeom prst="ellipse">
                <a:avLst/>
              </a:prstGeom>
              <a:ln w="57150" cmpd="sng">
                <a:solidFill>
                  <a:schemeClr val="bg1"/>
                </a:solidFill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 flipV="1">
              <a:off x="30480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2672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753019" y="4419600"/>
            <a:ext cx="1030996" cy="1280281"/>
            <a:chOff x="2631282" y="2067410"/>
            <a:chExt cx="2016918" cy="2504590"/>
          </a:xfrm>
        </p:grpSpPr>
        <p:grpSp>
          <p:nvGrpSpPr>
            <p:cNvPr id="24" name="Group 23"/>
            <p:cNvGrpSpPr/>
            <p:nvPr/>
          </p:nvGrpSpPr>
          <p:grpSpPr>
            <a:xfrm>
              <a:off x="2631282" y="2067410"/>
              <a:ext cx="2016918" cy="2504590"/>
              <a:chOff x="2631281" y="2590800"/>
              <a:chExt cx="1595438" cy="1981200"/>
            </a:xfrm>
          </p:grpSpPr>
          <p:sp>
            <p:nvSpPr>
              <p:cNvPr id="27" name="Snip Same Side Corner Rectangle 1"/>
              <p:cNvSpPr/>
              <p:nvPr/>
            </p:nvSpPr>
            <p:spPr>
              <a:xfrm>
                <a:off x="2631281" y="3352800"/>
                <a:ext cx="1595438" cy="1219200"/>
              </a:xfrm>
              <a:custGeom>
                <a:avLst/>
                <a:gdLst>
                  <a:gd name="connsiteX0" fmla="*/ 482209 w 1524000"/>
                  <a:gd name="connsiteY0" fmla="*/ 0 h 1524000"/>
                  <a:gd name="connsiteX1" fmla="*/ 1041791 w 1524000"/>
                  <a:gd name="connsiteY1" fmla="*/ 0 h 1524000"/>
                  <a:gd name="connsiteX2" fmla="*/ 1524000 w 1524000"/>
                  <a:gd name="connsiteY2" fmla="*/ 482209 h 1524000"/>
                  <a:gd name="connsiteX3" fmla="*/ 1524000 w 1524000"/>
                  <a:gd name="connsiteY3" fmla="*/ 1524000 h 1524000"/>
                  <a:gd name="connsiteX4" fmla="*/ 1524000 w 1524000"/>
                  <a:gd name="connsiteY4" fmla="*/ 1524000 h 1524000"/>
                  <a:gd name="connsiteX5" fmla="*/ 0 w 1524000"/>
                  <a:gd name="connsiteY5" fmla="*/ 1524000 h 1524000"/>
                  <a:gd name="connsiteX6" fmla="*/ 0 w 1524000"/>
                  <a:gd name="connsiteY6" fmla="*/ 1524000 h 1524000"/>
                  <a:gd name="connsiteX7" fmla="*/ 0 w 1524000"/>
                  <a:gd name="connsiteY7" fmla="*/ 482209 h 1524000"/>
                  <a:gd name="connsiteX8" fmla="*/ 482209 w 1524000"/>
                  <a:gd name="connsiteY8" fmla="*/ 0 h 1524000"/>
                  <a:gd name="connsiteX0" fmla="*/ 517928 w 1559719"/>
                  <a:gd name="connsiteY0" fmla="*/ 0 h 1524000"/>
                  <a:gd name="connsiteX1" fmla="*/ 1077510 w 1559719"/>
                  <a:gd name="connsiteY1" fmla="*/ 0 h 1524000"/>
                  <a:gd name="connsiteX2" fmla="*/ 1559719 w 1559719"/>
                  <a:gd name="connsiteY2" fmla="*/ 482209 h 1524000"/>
                  <a:gd name="connsiteX3" fmla="*/ 1559719 w 1559719"/>
                  <a:gd name="connsiteY3" fmla="*/ 1524000 h 1524000"/>
                  <a:gd name="connsiteX4" fmla="*/ 1559719 w 1559719"/>
                  <a:gd name="connsiteY4" fmla="*/ 1524000 h 1524000"/>
                  <a:gd name="connsiteX5" fmla="*/ 35719 w 1559719"/>
                  <a:gd name="connsiteY5" fmla="*/ 1524000 h 1524000"/>
                  <a:gd name="connsiteX6" fmla="*/ 35719 w 1559719"/>
                  <a:gd name="connsiteY6" fmla="*/ 1524000 h 1524000"/>
                  <a:gd name="connsiteX7" fmla="*/ 35719 w 1559719"/>
                  <a:gd name="connsiteY7" fmla="*/ 482209 h 1524000"/>
                  <a:gd name="connsiteX8" fmla="*/ 517928 w 1559719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5438" h="1524000">
                    <a:moveTo>
                      <a:pt x="517928" y="0"/>
                    </a:moveTo>
                    <a:lnTo>
                      <a:pt x="1077510" y="0"/>
                    </a:lnTo>
                    <a:cubicBezTo>
                      <a:pt x="1264037" y="0"/>
                      <a:pt x="1479351" y="228209"/>
                      <a:pt x="1559719" y="482209"/>
                    </a:cubicBezTo>
                    <a:cubicBezTo>
                      <a:pt x="1640087" y="736209"/>
                      <a:pt x="1559719" y="1350368"/>
                      <a:pt x="1559719" y="1524000"/>
                    </a:cubicBezTo>
                    <a:lnTo>
                      <a:pt x="1559719" y="1524000"/>
                    </a:lnTo>
                    <a:lnTo>
                      <a:pt x="35719" y="1524000"/>
                    </a:lnTo>
                    <a:lnTo>
                      <a:pt x="35719" y="1524000"/>
                    </a:lnTo>
                    <a:cubicBezTo>
                      <a:pt x="35719" y="1350368"/>
                      <a:pt x="-44649" y="736209"/>
                      <a:pt x="35719" y="482209"/>
                    </a:cubicBezTo>
                    <a:cubicBezTo>
                      <a:pt x="116087" y="228209"/>
                      <a:pt x="331401" y="0"/>
                      <a:pt x="517928" y="0"/>
                    </a:cubicBezTo>
                    <a:close/>
                  </a:path>
                </a:pathLst>
              </a:custGeom>
              <a:ln>
                <a:noFill/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895600" y="2590800"/>
                <a:ext cx="1066800" cy="1066800"/>
              </a:xfrm>
              <a:prstGeom prst="ellipse">
                <a:avLst/>
              </a:prstGeom>
              <a:ln w="57150" cmpd="sng">
                <a:solidFill>
                  <a:schemeClr val="bg1"/>
                </a:solidFill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 flipV="1">
              <a:off x="30480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2672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658306" y="1295400"/>
            <a:ext cx="647494" cy="804052"/>
            <a:chOff x="2631282" y="2067410"/>
            <a:chExt cx="2016918" cy="2504590"/>
          </a:xfrm>
        </p:grpSpPr>
        <p:grpSp>
          <p:nvGrpSpPr>
            <p:cNvPr id="18" name="Group 17"/>
            <p:cNvGrpSpPr/>
            <p:nvPr/>
          </p:nvGrpSpPr>
          <p:grpSpPr>
            <a:xfrm>
              <a:off x="2631282" y="2067410"/>
              <a:ext cx="2016918" cy="2504590"/>
              <a:chOff x="2631281" y="2590800"/>
              <a:chExt cx="1595438" cy="1981200"/>
            </a:xfrm>
          </p:grpSpPr>
          <p:sp>
            <p:nvSpPr>
              <p:cNvPr id="21" name="Snip Same Side Corner Rectangle 1"/>
              <p:cNvSpPr/>
              <p:nvPr/>
            </p:nvSpPr>
            <p:spPr>
              <a:xfrm>
                <a:off x="2631281" y="3352800"/>
                <a:ext cx="1595438" cy="1219200"/>
              </a:xfrm>
              <a:custGeom>
                <a:avLst/>
                <a:gdLst>
                  <a:gd name="connsiteX0" fmla="*/ 482209 w 1524000"/>
                  <a:gd name="connsiteY0" fmla="*/ 0 h 1524000"/>
                  <a:gd name="connsiteX1" fmla="*/ 1041791 w 1524000"/>
                  <a:gd name="connsiteY1" fmla="*/ 0 h 1524000"/>
                  <a:gd name="connsiteX2" fmla="*/ 1524000 w 1524000"/>
                  <a:gd name="connsiteY2" fmla="*/ 482209 h 1524000"/>
                  <a:gd name="connsiteX3" fmla="*/ 1524000 w 1524000"/>
                  <a:gd name="connsiteY3" fmla="*/ 1524000 h 1524000"/>
                  <a:gd name="connsiteX4" fmla="*/ 1524000 w 1524000"/>
                  <a:gd name="connsiteY4" fmla="*/ 1524000 h 1524000"/>
                  <a:gd name="connsiteX5" fmla="*/ 0 w 1524000"/>
                  <a:gd name="connsiteY5" fmla="*/ 1524000 h 1524000"/>
                  <a:gd name="connsiteX6" fmla="*/ 0 w 1524000"/>
                  <a:gd name="connsiteY6" fmla="*/ 1524000 h 1524000"/>
                  <a:gd name="connsiteX7" fmla="*/ 0 w 1524000"/>
                  <a:gd name="connsiteY7" fmla="*/ 482209 h 1524000"/>
                  <a:gd name="connsiteX8" fmla="*/ 482209 w 1524000"/>
                  <a:gd name="connsiteY8" fmla="*/ 0 h 1524000"/>
                  <a:gd name="connsiteX0" fmla="*/ 517928 w 1559719"/>
                  <a:gd name="connsiteY0" fmla="*/ 0 h 1524000"/>
                  <a:gd name="connsiteX1" fmla="*/ 1077510 w 1559719"/>
                  <a:gd name="connsiteY1" fmla="*/ 0 h 1524000"/>
                  <a:gd name="connsiteX2" fmla="*/ 1559719 w 1559719"/>
                  <a:gd name="connsiteY2" fmla="*/ 482209 h 1524000"/>
                  <a:gd name="connsiteX3" fmla="*/ 1559719 w 1559719"/>
                  <a:gd name="connsiteY3" fmla="*/ 1524000 h 1524000"/>
                  <a:gd name="connsiteX4" fmla="*/ 1559719 w 1559719"/>
                  <a:gd name="connsiteY4" fmla="*/ 1524000 h 1524000"/>
                  <a:gd name="connsiteX5" fmla="*/ 35719 w 1559719"/>
                  <a:gd name="connsiteY5" fmla="*/ 1524000 h 1524000"/>
                  <a:gd name="connsiteX6" fmla="*/ 35719 w 1559719"/>
                  <a:gd name="connsiteY6" fmla="*/ 1524000 h 1524000"/>
                  <a:gd name="connsiteX7" fmla="*/ 35719 w 1559719"/>
                  <a:gd name="connsiteY7" fmla="*/ 482209 h 1524000"/>
                  <a:gd name="connsiteX8" fmla="*/ 517928 w 1559719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5438" h="1524000">
                    <a:moveTo>
                      <a:pt x="517928" y="0"/>
                    </a:moveTo>
                    <a:lnTo>
                      <a:pt x="1077510" y="0"/>
                    </a:lnTo>
                    <a:cubicBezTo>
                      <a:pt x="1264037" y="0"/>
                      <a:pt x="1479351" y="228209"/>
                      <a:pt x="1559719" y="482209"/>
                    </a:cubicBezTo>
                    <a:cubicBezTo>
                      <a:pt x="1640087" y="736209"/>
                      <a:pt x="1559719" y="1350368"/>
                      <a:pt x="1559719" y="1524000"/>
                    </a:cubicBezTo>
                    <a:lnTo>
                      <a:pt x="1559719" y="1524000"/>
                    </a:lnTo>
                    <a:lnTo>
                      <a:pt x="35719" y="1524000"/>
                    </a:lnTo>
                    <a:lnTo>
                      <a:pt x="35719" y="1524000"/>
                    </a:lnTo>
                    <a:cubicBezTo>
                      <a:pt x="35719" y="1350368"/>
                      <a:pt x="-44649" y="736209"/>
                      <a:pt x="35719" y="482209"/>
                    </a:cubicBezTo>
                    <a:cubicBezTo>
                      <a:pt x="116087" y="228209"/>
                      <a:pt x="331401" y="0"/>
                      <a:pt x="517928" y="0"/>
                    </a:cubicBezTo>
                    <a:close/>
                  </a:path>
                </a:pathLst>
              </a:custGeom>
              <a:ln>
                <a:noFill/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895600" y="2590800"/>
                <a:ext cx="1066800" cy="1066800"/>
              </a:xfrm>
              <a:prstGeom prst="ellipse">
                <a:avLst/>
              </a:prstGeom>
              <a:ln w="57150" cmpd="sng">
                <a:solidFill>
                  <a:schemeClr val="bg1"/>
                </a:solidFill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 flipV="1">
              <a:off x="30480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672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>
            <a:off x="4114800" y="2773680"/>
            <a:ext cx="2667000" cy="19097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71714" y="2267243"/>
            <a:ext cx="400686" cy="19237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4800" y="1828800"/>
            <a:ext cx="3444754" cy="3666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7200" y="2286000"/>
            <a:ext cx="40623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latin typeface="Gill Sans Light"/>
                <a:cs typeface="Gill Sans Light"/>
              </a:rPr>
              <a:t>Vertices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Users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Posts / Images</a:t>
            </a:r>
          </a:p>
          <a:p>
            <a:pPr marL="457200" indent="-338138">
              <a:buFont typeface="Arial"/>
              <a:buChar char="•"/>
            </a:pPr>
            <a:endParaRPr lang="en-US" sz="2800" dirty="0" smtClean="0">
              <a:latin typeface="Gill Sans Light"/>
              <a:cs typeface="Gill Sans Light"/>
            </a:endParaRPr>
          </a:p>
          <a:p>
            <a:r>
              <a:rPr lang="en-US" sz="2800" u="sng" dirty="0" smtClean="0">
                <a:latin typeface="Gill Sans Light"/>
                <a:cs typeface="Gill Sans Light"/>
              </a:rPr>
              <a:t>Edges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Social Relationships</a:t>
            </a:r>
          </a:p>
          <a:p>
            <a:pPr marL="914400" lvl="1" indent="-338138">
              <a:buFont typeface="Arial"/>
              <a:buChar char="•"/>
            </a:pPr>
            <a:r>
              <a:rPr lang="en-US" sz="2800" i="1" dirty="0" smtClean="0">
                <a:latin typeface="Gill Sans Light"/>
                <a:cs typeface="Gill Sans Light"/>
              </a:rPr>
              <a:t>Directed: </a:t>
            </a:r>
            <a:r>
              <a:rPr lang="en-US" sz="2800" dirty="0" smtClean="0">
                <a:latin typeface="Gill Sans Light"/>
                <a:cs typeface="Gill Sans Light"/>
              </a:rPr>
              <a:t>Twitter</a:t>
            </a:r>
          </a:p>
          <a:p>
            <a:pPr marL="914400" lvl="1" indent="-338138">
              <a:buFont typeface="Arial"/>
              <a:buChar char="•"/>
            </a:pPr>
            <a:r>
              <a:rPr lang="en-US" sz="2800" i="1" dirty="0" smtClean="0">
                <a:latin typeface="Gill Sans Light"/>
                <a:cs typeface="Gill Sans Light"/>
              </a:rPr>
              <a:t>Undirected: </a:t>
            </a:r>
            <a:r>
              <a:rPr lang="en-US" sz="2800" dirty="0" smtClean="0">
                <a:latin typeface="Gill Sans Light"/>
                <a:cs typeface="Gill Sans Light"/>
              </a:rPr>
              <a:t>Facebook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Likes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191000" y="1905000"/>
            <a:ext cx="3444754" cy="366694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7467600" y="2209800"/>
            <a:ext cx="400686" cy="1923757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038600" y="2819400"/>
            <a:ext cx="2667000" cy="190973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5410200" y="4876800"/>
            <a:ext cx="1219200" cy="589372"/>
            <a:chOff x="5410200" y="4876800"/>
            <a:chExt cx="1219200" cy="589372"/>
          </a:xfrm>
        </p:grpSpPr>
        <p:grpSp>
          <p:nvGrpSpPr>
            <p:cNvPr id="71" name="Group 70"/>
            <p:cNvGrpSpPr/>
            <p:nvPr/>
          </p:nvGrpSpPr>
          <p:grpSpPr>
            <a:xfrm>
              <a:off x="5410200" y="4876800"/>
              <a:ext cx="524723" cy="536982"/>
              <a:chOff x="4026222" y="1411390"/>
              <a:chExt cx="377697" cy="386522"/>
            </a:xfrm>
          </p:grpSpPr>
          <p:sp>
            <p:nvSpPr>
              <p:cNvPr id="72" name="Folded Corner 71"/>
              <p:cNvSpPr/>
              <p:nvPr/>
            </p:nvSpPr>
            <p:spPr>
              <a:xfrm rot="20177069">
                <a:off x="4051604" y="1411390"/>
                <a:ext cx="352315" cy="386522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026222" y="1424615"/>
                <a:ext cx="125950" cy="12595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7" name="Straight Arrow Connector 86"/>
            <p:cNvCxnSpPr/>
            <p:nvPr/>
          </p:nvCxnSpPr>
          <p:spPr>
            <a:xfrm>
              <a:off x="5943600" y="5257800"/>
              <a:ext cx="685800" cy="208372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7792086" y="3883256"/>
            <a:ext cx="1047114" cy="1186895"/>
            <a:chOff x="7792086" y="3883256"/>
            <a:chExt cx="1047114" cy="1186895"/>
          </a:xfrm>
        </p:grpSpPr>
        <p:grpSp>
          <p:nvGrpSpPr>
            <p:cNvPr id="86" name="Group 85"/>
            <p:cNvGrpSpPr/>
            <p:nvPr/>
          </p:nvGrpSpPr>
          <p:grpSpPr>
            <a:xfrm>
              <a:off x="8119786" y="3883256"/>
              <a:ext cx="719414" cy="612544"/>
              <a:chOff x="8080709" y="3386979"/>
              <a:chExt cx="719414" cy="612544"/>
            </a:xfrm>
          </p:grpSpPr>
          <p:grpSp>
            <p:nvGrpSpPr>
              <p:cNvPr id="83" name="Group 82"/>
              <p:cNvGrpSpPr/>
              <p:nvPr/>
            </p:nvGrpSpPr>
            <p:grpSpPr>
              <a:xfrm rot="20491049">
                <a:off x="8080709" y="3386979"/>
                <a:ext cx="457200" cy="457200"/>
                <a:chOff x="8234819" y="3429000"/>
                <a:chExt cx="457200" cy="4572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21058111">
                <a:off x="8234819" y="3429000"/>
                <a:ext cx="457200" cy="457200"/>
                <a:chOff x="8234819" y="3429000"/>
                <a:chExt cx="457200" cy="45720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616728">
                <a:off x="8342923" y="3542323"/>
                <a:ext cx="457200" cy="457200"/>
                <a:chOff x="8234819" y="3429000"/>
                <a:chExt cx="457200" cy="4572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1" name="Straight Arrow Connector 90"/>
            <p:cNvCxnSpPr/>
            <p:nvPr/>
          </p:nvCxnSpPr>
          <p:spPr>
            <a:xfrm flipH="1">
              <a:off x="7792086" y="4532923"/>
              <a:ext cx="442733" cy="537228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755696" y="1295400"/>
            <a:ext cx="968704" cy="461866"/>
            <a:chOff x="3755696" y="1295400"/>
            <a:chExt cx="968704" cy="461866"/>
          </a:xfrm>
        </p:grpSpPr>
        <p:grpSp>
          <p:nvGrpSpPr>
            <p:cNvPr id="58" name="Group 57"/>
            <p:cNvGrpSpPr/>
            <p:nvPr/>
          </p:nvGrpSpPr>
          <p:grpSpPr>
            <a:xfrm>
              <a:off x="4346703" y="1295400"/>
              <a:ext cx="377697" cy="386522"/>
              <a:chOff x="4026222" y="1411390"/>
              <a:chExt cx="377697" cy="386522"/>
            </a:xfrm>
          </p:grpSpPr>
          <p:sp>
            <p:nvSpPr>
              <p:cNvPr id="56" name="Folded Corner 55"/>
              <p:cNvSpPr/>
              <p:nvPr/>
            </p:nvSpPr>
            <p:spPr>
              <a:xfrm rot="20177069">
                <a:off x="4051604" y="1411390"/>
                <a:ext cx="352315" cy="386522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026222" y="1424615"/>
                <a:ext cx="125950" cy="12595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 flipH="1">
              <a:off x="3755696" y="1524000"/>
              <a:ext cx="511504" cy="233266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/>
          <p:cNvGrpSpPr/>
          <p:nvPr/>
        </p:nvGrpSpPr>
        <p:grpSpPr>
          <a:xfrm>
            <a:off x="8279532" y="800622"/>
            <a:ext cx="638517" cy="606713"/>
            <a:chOff x="8279532" y="800622"/>
            <a:chExt cx="638517" cy="606713"/>
          </a:xfrm>
        </p:grpSpPr>
        <p:cxnSp>
          <p:nvCxnSpPr>
            <p:cNvPr id="100" name="Straight Arrow Connector 99"/>
            <p:cNvCxnSpPr/>
            <p:nvPr/>
          </p:nvCxnSpPr>
          <p:spPr>
            <a:xfrm flipH="1">
              <a:off x="8279532" y="1183464"/>
              <a:ext cx="355550" cy="223871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/>
            <p:cNvGrpSpPr/>
            <p:nvPr/>
          </p:nvGrpSpPr>
          <p:grpSpPr>
            <a:xfrm rot="603676">
              <a:off x="8656254" y="800622"/>
              <a:ext cx="261795" cy="267911"/>
              <a:chOff x="8714229" y="990600"/>
              <a:chExt cx="223381" cy="228600"/>
            </a:xfrm>
          </p:grpSpPr>
          <p:sp>
            <p:nvSpPr>
              <p:cNvPr id="113" name="Folded Corner 112"/>
              <p:cNvSpPr/>
              <p:nvPr/>
            </p:nvSpPr>
            <p:spPr>
              <a:xfrm rot="20177069">
                <a:off x="8729241" y="990600"/>
                <a:ext cx="208369" cy="228600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8714229" y="998422"/>
                <a:ext cx="74490" cy="7449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7543800" y="685800"/>
            <a:ext cx="338464" cy="555070"/>
            <a:chOff x="7543800" y="685800"/>
            <a:chExt cx="338464" cy="555070"/>
          </a:xfrm>
        </p:grpSpPr>
        <p:grpSp>
          <p:nvGrpSpPr>
            <p:cNvPr id="65" name="Group 64"/>
            <p:cNvGrpSpPr/>
            <p:nvPr/>
          </p:nvGrpSpPr>
          <p:grpSpPr>
            <a:xfrm>
              <a:off x="7543800" y="685800"/>
              <a:ext cx="223381" cy="228600"/>
              <a:chOff x="4026222" y="1411390"/>
              <a:chExt cx="377697" cy="386522"/>
            </a:xfrm>
          </p:grpSpPr>
          <p:sp>
            <p:nvSpPr>
              <p:cNvPr id="66" name="Folded Corner 65"/>
              <p:cNvSpPr/>
              <p:nvPr/>
            </p:nvSpPr>
            <p:spPr>
              <a:xfrm rot="20177069">
                <a:off x="4051604" y="1411390"/>
                <a:ext cx="352315" cy="386522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026222" y="1424615"/>
                <a:ext cx="125950" cy="12595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5" name="Straight Arrow Connector 114"/>
            <p:cNvCxnSpPr/>
            <p:nvPr/>
          </p:nvCxnSpPr>
          <p:spPr>
            <a:xfrm>
              <a:off x="7696200" y="958349"/>
              <a:ext cx="186064" cy="282521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4038600" y="2501628"/>
            <a:ext cx="2000748" cy="631562"/>
            <a:chOff x="4038600" y="2501628"/>
            <a:chExt cx="2000748" cy="631562"/>
          </a:xfrm>
        </p:grpSpPr>
        <p:cxnSp>
          <p:nvCxnSpPr>
            <p:cNvPr id="96" name="Straight Arrow Connector 95"/>
            <p:cNvCxnSpPr/>
            <p:nvPr/>
          </p:nvCxnSpPr>
          <p:spPr>
            <a:xfrm flipH="1" flipV="1">
              <a:off x="4038600" y="2501628"/>
              <a:ext cx="1319542" cy="272054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 rot="900000">
              <a:off x="5452183" y="2618116"/>
              <a:ext cx="587165" cy="515074"/>
              <a:chOff x="5255393" y="2502627"/>
              <a:chExt cx="587165" cy="515074"/>
            </a:xfrm>
          </p:grpSpPr>
          <p:grpSp>
            <p:nvGrpSpPr>
              <p:cNvPr id="121" name="Group 120"/>
              <p:cNvGrpSpPr/>
              <p:nvPr/>
            </p:nvGrpSpPr>
            <p:grpSpPr>
              <a:xfrm rot="20491049">
                <a:off x="5255393" y="2502627"/>
                <a:ext cx="373153" cy="373154"/>
                <a:chOff x="8234819" y="3429000"/>
                <a:chExt cx="457200" cy="457200"/>
              </a:xfrm>
            </p:grpSpPr>
            <p:sp>
              <p:nvSpPr>
                <p:cNvPr id="128" name="Rectangle 127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 w="127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 w="12700" cmpd="sng"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 rot="21058111">
                <a:off x="5381173" y="2536923"/>
                <a:ext cx="373153" cy="373154"/>
                <a:chOff x="8234819" y="3429000"/>
                <a:chExt cx="457200" cy="457200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 w="127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 w="12700" cmpd="sng"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 rot="616728">
                <a:off x="5469405" y="2644547"/>
                <a:ext cx="373153" cy="373154"/>
                <a:chOff x="8234819" y="3429000"/>
                <a:chExt cx="457200" cy="457200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 w="127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 w="12700" cmpd="sng"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1" name="Group 150"/>
          <p:cNvGrpSpPr/>
          <p:nvPr/>
        </p:nvGrpSpPr>
        <p:grpSpPr>
          <a:xfrm>
            <a:off x="3657601" y="2883428"/>
            <a:ext cx="1600200" cy="1917615"/>
            <a:chOff x="3657601" y="2883428"/>
            <a:chExt cx="1600200" cy="1917615"/>
          </a:xfrm>
        </p:grpSpPr>
        <p:cxnSp>
          <p:nvCxnSpPr>
            <p:cNvPr id="134" name="Straight Arrow Connector 133"/>
            <p:cNvCxnSpPr/>
            <p:nvPr/>
          </p:nvCxnSpPr>
          <p:spPr>
            <a:xfrm flipH="1" flipV="1">
              <a:off x="3657601" y="2883428"/>
              <a:ext cx="1600200" cy="191761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5730" y="3508310"/>
              <a:ext cx="533845" cy="457200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79143" y="3220274"/>
            <a:ext cx="886891" cy="1180861"/>
            <a:chOff x="6079143" y="3220274"/>
            <a:chExt cx="886891" cy="1180861"/>
          </a:xfrm>
        </p:grpSpPr>
        <p:cxnSp>
          <p:nvCxnSpPr>
            <p:cNvPr id="137" name="Straight Arrow Connector 136"/>
            <p:cNvCxnSpPr/>
            <p:nvPr/>
          </p:nvCxnSpPr>
          <p:spPr>
            <a:xfrm>
              <a:off x="6079143" y="3220274"/>
              <a:ext cx="886891" cy="1180861"/>
            </a:xfrm>
            <a:prstGeom prst="straightConnector1">
              <a:avLst/>
            </a:prstGeom>
            <a:ln>
              <a:solidFill>
                <a:srgbClr val="4F81BD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7955" y="3472897"/>
              <a:ext cx="53384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3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 Light"/>
                <a:cs typeface="Gill Sans Light"/>
              </a:rPr>
              <a:t>Inefficient</a:t>
            </a:r>
            <a:endParaRPr lang="en-US" sz="5400" dirty="0">
              <a:latin typeface="Gill Sans Light"/>
              <a:cs typeface="Gill 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6" name="Title 8"/>
          <p:cNvSpPr txBox="1">
            <a:spLocks/>
          </p:cNvSpPr>
          <p:nvPr/>
        </p:nvSpPr>
        <p:spPr>
          <a:xfrm>
            <a:off x="0" y="117381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 Light"/>
                <a:cs typeface="Gill Sans Light"/>
              </a:rPr>
              <a:t>Extensive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data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m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ovement </a:t>
            </a:r>
            <a:r>
              <a:rPr lang="en-US" sz="3200" dirty="0" smtClean="0">
                <a:latin typeface="Gill Sans Light"/>
                <a:cs typeface="Gill Sans Light"/>
              </a:rPr>
              <a:t>and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d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uplication</a:t>
            </a:r>
            <a:r>
              <a:rPr lang="en-US" sz="3200" dirty="0" smtClean="0">
                <a:latin typeface="Gill Sans Light"/>
                <a:cs typeface="Gill Sans Light"/>
              </a:rPr>
              <a:t> across </a:t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the network and file </a:t>
            </a:r>
            <a:r>
              <a:rPr lang="en-US" sz="3200" dirty="0">
                <a:latin typeface="Gill Sans Light"/>
                <a:cs typeface="Gill Sans Light"/>
              </a:rPr>
              <a:t>s</a:t>
            </a:r>
            <a:r>
              <a:rPr lang="en-US" sz="3200" dirty="0" smtClean="0">
                <a:latin typeface="Gill Sans Light"/>
                <a:cs typeface="Gill Sans Light"/>
              </a:rPr>
              <a:t>ystem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3541" y="2601487"/>
            <a:ext cx="8289459" cy="2580113"/>
            <a:chOff x="473541" y="2525287"/>
            <a:chExt cx="8289459" cy="2580113"/>
          </a:xfrm>
        </p:grpSpPr>
        <p:grpSp>
          <p:nvGrpSpPr>
            <p:cNvPr id="6" name="Group 5"/>
            <p:cNvGrpSpPr/>
            <p:nvPr/>
          </p:nvGrpSpPr>
          <p:grpSpPr>
            <a:xfrm>
              <a:off x="473541" y="2678640"/>
              <a:ext cx="978006" cy="978006"/>
              <a:chOff x="473540" y="2519906"/>
              <a:chExt cx="1166725" cy="1166725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03467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598858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2133600" y="2525287"/>
              <a:ext cx="1036376" cy="1284713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828556" y="2626247"/>
              <a:ext cx="858244" cy="1082792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3210" y="3765859"/>
              <a:ext cx="797265" cy="80531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610" y="3908320"/>
              <a:ext cx="1422417" cy="520397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2010" y="3765859"/>
              <a:ext cx="797265" cy="80531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5727" y="3766627"/>
              <a:ext cx="837273" cy="80378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066800" y="4263003"/>
              <a:ext cx="983819" cy="842397"/>
              <a:chOff x="1225981" y="3196203"/>
              <a:chExt cx="983819" cy="842397"/>
            </a:xfrm>
          </p:grpSpPr>
          <p:sp>
            <p:nvSpPr>
              <p:cNvPr id="101" name="Can 100"/>
              <p:cNvSpPr/>
              <p:nvPr/>
            </p:nvSpPr>
            <p:spPr>
              <a:xfrm>
                <a:off x="1225981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15" name="Bent Arrow 114"/>
              <p:cNvSpPr/>
              <p:nvPr/>
            </p:nvSpPr>
            <p:spPr>
              <a:xfrm>
                <a:off x="1781982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006410" y="4263003"/>
              <a:ext cx="983819" cy="842397"/>
              <a:chOff x="2852532" y="3196203"/>
              <a:chExt cx="983819" cy="842397"/>
            </a:xfrm>
          </p:grpSpPr>
          <p:sp>
            <p:nvSpPr>
              <p:cNvPr id="116" name="Can 115"/>
              <p:cNvSpPr/>
              <p:nvPr/>
            </p:nvSpPr>
            <p:spPr>
              <a:xfrm>
                <a:off x="2852532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18" name="Bent Arrow 117"/>
              <p:cNvSpPr/>
              <p:nvPr/>
            </p:nvSpPr>
            <p:spPr>
              <a:xfrm rot="5400000">
                <a:off x="2952769" y="32075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Bent Arrow 118"/>
              <p:cNvSpPr/>
              <p:nvPr/>
            </p:nvSpPr>
            <p:spPr>
              <a:xfrm>
                <a:off x="3408533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35210" y="4263003"/>
              <a:ext cx="983819" cy="842397"/>
              <a:chOff x="4495800" y="3244412"/>
              <a:chExt cx="983819" cy="842397"/>
            </a:xfrm>
          </p:grpSpPr>
          <p:sp>
            <p:nvSpPr>
              <p:cNvPr id="122" name="Can 121"/>
              <p:cNvSpPr/>
              <p:nvPr/>
            </p:nvSpPr>
            <p:spPr>
              <a:xfrm>
                <a:off x="4495800" y="3553409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24" name="Bent Arrow 123"/>
              <p:cNvSpPr/>
              <p:nvPr/>
            </p:nvSpPr>
            <p:spPr>
              <a:xfrm rot="5400000">
                <a:off x="4596037" y="32557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Bent Arrow 125"/>
              <p:cNvSpPr/>
              <p:nvPr/>
            </p:nvSpPr>
            <p:spPr>
              <a:xfrm>
                <a:off x="5051801" y="32444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093381" y="4263003"/>
              <a:ext cx="983819" cy="842397"/>
              <a:chOff x="5934174" y="3333279"/>
              <a:chExt cx="983819" cy="842397"/>
            </a:xfrm>
          </p:grpSpPr>
          <p:sp>
            <p:nvSpPr>
              <p:cNvPr id="128" name="Can 127"/>
              <p:cNvSpPr/>
              <p:nvPr/>
            </p:nvSpPr>
            <p:spPr>
              <a:xfrm>
                <a:off x="5934174" y="3642276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29" name="Bent Arrow 128"/>
              <p:cNvSpPr/>
              <p:nvPr/>
            </p:nvSpPr>
            <p:spPr>
              <a:xfrm rot="5400000">
                <a:off x="6034411" y="33445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Bent Arrow 129"/>
              <p:cNvSpPr/>
              <p:nvPr/>
            </p:nvSpPr>
            <p:spPr>
              <a:xfrm>
                <a:off x="6490175" y="33332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Straight Arrow Connector 130"/>
            <p:cNvCxnSpPr/>
            <p:nvPr/>
          </p:nvCxnSpPr>
          <p:spPr>
            <a:xfrm>
              <a:off x="16002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429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334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222887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tle 8"/>
          <p:cNvSpPr txBox="1">
            <a:spLocks/>
          </p:cNvSpPr>
          <p:nvPr/>
        </p:nvSpPr>
        <p:spPr>
          <a:xfrm>
            <a:off x="0" y="5410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 Light"/>
                <a:cs typeface="Gill Sans Light"/>
              </a:rPr>
              <a:t>Limited reuse internal data-structures </a:t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across stages</a:t>
            </a:r>
            <a:endParaRPr lang="en-US" sz="32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582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000" dirty="0" smtClean="0"/>
              <a:t>The </a:t>
            </a:r>
            <a:r>
              <a:rPr lang="en-US" sz="4000" dirty="0" err="1" smtClean="0"/>
              <a:t>GraphX</a:t>
            </a:r>
            <a:r>
              <a:rPr lang="en-US" sz="4000" dirty="0" smtClean="0"/>
              <a:t> Unified Approach</a:t>
            </a:r>
            <a:endParaRPr lang="en-US" sz="4000" dirty="0"/>
          </a:p>
        </p:txBody>
      </p:sp>
      <p:sp>
        <p:nvSpPr>
          <p:cNvPr id="95" name="Title 13"/>
          <p:cNvSpPr txBox="1">
            <a:spLocks/>
          </p:cNvSpPr>
          <p:nvPr/>
        </p:nvSpPr>
        <p:spPr bwMode="auto">
          <a:xfrm>
            <a:off x="0" y="4876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>
                <a:solidFill>
                  <a:prstClr val="black"/>
                </a:solidFill>
              </a:rPr>
              <a:t>Enabling users to </a:t>
            </a:r>
            <a:r>
              <a:rPr lang="en-US" sz="4000" dirty="0" smtClean="0">
                <a:solidFill>
                  <a:srgbClr val="3366FF"/>
                </a:solidFill>
              </a:rPr>
              <a:t>easily</a:t>
            </a:r>
            <a:r>
              <a:rPr lang="en-US" sz="4000" dirty="0" smtClean="0">
                <a:solidFill>
                  <a:prstClr val="black"/>
                </a:solidFill>
              </a:rPr>
              <a:t> and </a:t>
            </a:r>
            <a:r>
              <a:rPr lang="en-US" sz="4000" dirty="0" smtClean="0">
                <a:solidFill>
                  <a:srgbClr val="3366FF"/>
                </a:solidFill>
              </a:rPr>
              <a:t>efficiently</a:t>
            </a:r>
            <a:r>
              <a:rPr lang="en-US" sz="4000" dirty="0" smtClean="0">
                <a:solidFill>
                  <a:prstClr val="black"/>
                </a:solidFill>
              </a:rPr>
              <a:t> express the entire graph analytics pipeline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3400" y="1295400"/>
            <a:ext cx="3999271" cy="3276600"/>
            <a:chOff x="533400" y="1295400"/>
            <a:chExt cx="3999271" cy="3276600"/>
          </a:xfrm>
        </p:grpSpPr>
        <p:grpSp>
          <p:nvGrpSpPr>
            <p:cNvPr id="11" name="Group 10"/>
            <p:cNvGrpSpPr/>
            <p:nvPr/>
          </p:nvGrpSpPr>
          <p:grpSpPr>
            <a:xfrm>
              <a:off x="1409952" y="2971800"/>
              <a:ext cx="2246167" cy="1600200"/>
              <a:chOff x="1335233" y="2971800"/>
              <a:chExt cx="2246167" cy="160020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335233" y="3050051"/>
                <a:ext cx="1273220" cy="1447800"/>
                <a:chOff x="6748405" y="2362200"/>
                <a:chExt cx="1273220" cy="1447800"/>
              </a:xfrm>
            </p:grpSpPr>
            <p:sp>
              <p:nvSpPr>
                <p:cNvPr id="110" name="Folded Corner 109"/>
                <p:cNvSpPr/>
                <p:nvPr/>
              </p:nvSpPr>
              <p:spPr>
                <a:xfrm>
                  <a:off x="6749847" y="2362200"/>
                  <a:ext cx="1271778" cy="1447800"/>
                </a:xfrm>
                <a:prstGeom prst="foldedCorner">
                  <a:avLst>
                    <a:gd name="adj" fmla="val 133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6749848" y="279811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7081467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394853" y="2798119"/>
                  <a:ext cx="313386" cy="25495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708239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6748405" y="2537530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080024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393410" y="2537530"/>
                  <a:ext cx="313386" cy="25495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706796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748405" y="304457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080024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393410" y="3044579"/>
                  <a:ext cx="313386" cy="25495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706796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6749848" y="3291834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081467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394853" y="3291834"/>
                  <a:ext cx="313386" cy="254951"/>
                </a:xfrm>
                <a:prstGeom prst="rect">
                  <a:avLst/>
                </a:prstGeom>
                <a:solidFill>
                  <a:srgbClr val="FC9A99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708239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48405" y="355504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080024" y="355504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393410" y="3555049"/>
                  <a:ext cx="313386" cy="25495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749849" y="2368737"/>
                  <a:ext cx="1270334" cy="16879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2303162" y="2971800"/>
                <a:ext cx="457200" cy="1600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82000"/>
                    </a:schemeClr>
                  </a:gs>
                  <a:gs pos="81000">
                    <a:schemeClr val="bg1"/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/>
              <p:cNvCxnSpPr>
                <a:stCxn id="118" idx="1"/>
                <a:endCxn id="104" idx="1"/>
              </p:cNvCxnSpPr>
              <p:nvPr/>
            </p:nvCxnSpPr>
            <p:spPr>
              <a:xfrm>
                <a:off x="2293624" y="3352857"/>
                <a:ext cx="692537" cy="28236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5" idx="4"/>
                <a:endCxn id="104" idx="7"/>
              </p:cNvCxnSpPr>
              <p:nvPr/>
            </p:nvCxnSpPr>
            <p:spPr>
              <a:xfrm flipH="1">
                <a:off x="3141506" y="3376644"/>
                <a:ext cx="146867" cy="25857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7" idx="1"/>
                <a:endCxn id="104" idx="5"/>
              </p:cNvCxnSpPr>
              <p:nvPr/>
            </p:nvCxnSpPr>
            <p:spPr>
              <a:xfrm flipH="1" flipV="1">
                <a:off x="3141506" y="3790564"/>
                <a:ext cx="252376" cy="21632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25" idx="3"/>
                <a:endCxn id="106" idx="1"/>
              </p:cNvCxnSpPr>
              <p:nvPr/>
            </p:nvCxnSpPr>
            <p:spPr>
              <a:xfrm>
                <a:off x="2295067" y="4107161"/>
                <a:ext cx="563462" cy="20317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4" idx="3"/>
                <a:endCxn id="106" idx="0"/>
              </p:cNvCxnSpPr>
              <p:nvPr/>
            </p:nvCxnSpPr>
            <p:spPr>
              <a:xfrm flipH="1">
                <a:off x="2936202" y="3790564"/>
                <a:ext cx="49959" cy="4875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953988" y="3603046"/>
                <a:ext cx="219691" cy="2196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78527" y="3156953"/>
                <a:ext cx="219691" cy="2196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26356" y="4278160"/>
                <a:ext cx="219691" cy="2196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361709" y="3974714"/>
                <a:ext cx="219691" cy="219691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8" name="Straight Connector 107"/>
              <p:cNvCxnSpPr>
                <a:stCxn id="122" idx="1"/>
                <a:endCxn id="105" idx="2"/>
              </p:cNvCxnSpPr>
              <p:nvPr/>
            </p:nvCxnSpPr>
            <p:spPr>
              <a:xfrm flipV="1">
                <a:off x="2293624" y="3266799"/>
                <a:ext cx="884903" cy="59310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6" idx="6"/>
                <a:endCxn id="107" idx="2"/>
              </p:cNvCxnSpPr>
              <p:nvPr/>
            </p:nvCxnSpPr>
            <p:spPr>
              <a:xfrm flipV="1">
                <a:off x="3046047" y="4084560"/>
                <a:ext cx="315662" cy="3034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 134"/>
            <p:cNvSpPr/>
            <p:nvPr/>
          </p:nvSpPr>
          <p:spPr>
            <a:xfrm>
              <a:off x="533400" y="1295400"/>
              <a:ext cx="3999271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 smtClean="0">
                  <a:solidFill>
                    <a:schemeClr val="accent2"/>
                  </a:solidFill>
                  <a:latin typeface="Gill Sans Light"/>
                  <a:cs typeface="Gill Sans Light"/>
                </a:rPr>
                <a:t>New API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 smtClean="0">
                  <a:latin typeface="Gill Sans Light"/>
                  <a:cs typeface="Gill Sans Light"/>
                </a:rPr>
                <a:t>Blurs the distinction between Tables and Graphs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1" y="1295400"/>
            <a:ext cx="4038600" cy="3440004"/>
            <a:chOff x="4572001" y="1295400"/>
            <a:chExt cx="4038600" cy="3440004"/>
          </a:xfrm>
        </p:grpSpPr>
        <p:grpSp>
          <p:nvGrpSpPr>
            <p:cNvPr id="7" name="Group 6"/>
            <p:cNvGrpSpPr/>
            <p:nvPr/>
          </p:nvGrpSpPr>
          <p:grpSpPr>
            <a:xfrm>
              <a:off x="5090739" y="2895600"/>
              <a:ext cx="3001125" cy="1839804"/>
              <a:chOff x="6096000" y="2630906"/>
              <a:chExt cx="3001125" cy="1839804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00800" y="3606490"/>
                <a:ext cx="2362200" cy="864220"/>
              </a:xfrm>
              <a:prstGeom prst="rect">
                <a:avLst/>
              </a:prstGeom>
            </p:spPr>
          </p:pic>
          <p:pic>
            <p:nvPicPr>
              <p:cNvPr id="133" name="Picture 132" descr="ApacheGiraph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6000" y="2714878"/>
                <a:ext cx="974667" cy="117349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467" t="4266" r="29708" b="26840"/>
              <a:stretch/>
            </p:blipFill>
            <p:spPr>
              <a:xfrm>
                <a:off x="7389881" y="2630906"/>
                <a:ext cx="1707244" cy="897511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4572001" y="1295400"/>
              <a:ext cx="4038600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New System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 smtClean="0">
                  <a:latin typeface="Gill Sans Light"/>
                  <a:cs typeface="Gill Sans Light"/>
                </a:rPr>
                <a:t>Combines Data-Parallel Graph-Parallel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0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3764" y="381000"/>
            <a:ext cx="3540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764" y="3573959"/>
            <a:ext cx="3277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prstClr val="black"/>
                </a:solidFill>
                <a:latin typeface="Gill Sans Light"/>
                <a:cs typeface="Gill Sans Light"/>
              </a:rPr>
              <a:t>Optimizations</a:t>
            </a:r>
          </a:p>
        </p:txBody>
      </p:sp>
      <p:grpSp>
        <p:nvGrpSpPr>
          <p:cNvPr id="283" name="Group 282"/>
          <p:cNvGrpSpPr/>
          <p:nvPr/>
        </p:nvGrpSpPr>
        <p:grpSpPr>
          <a:xfrm>
            <a:off x="685800" y="1336358"/>
            <a:ext cx="3623432" cy="1806721"/>
            <a:chOff x="734048" y="1641158"/>
            <a:chExt cx="3623432" cy="1806721"/>
          </a:xfrm>
        </p:grpSpPr>
        <p:grpSp>
          <p:nvGrpSpPr>
            <p:cNvPr id="155" name="Group 154"/>
            <p:cNvGrpSpPr/>
            <p:nvPr/>
          </p:nvGrpSpPr>
          <p:grpSpPr>
            <a:xfrm>
              <a:off x="734699" y="1641158"/>
              <a:ext cx="3608701" cy="1483042"/>
              <a:chOff x="609600" y="1641158"/>
              <a:chExt cx="3608701" cy="148304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09600" y="1686938"/>
                <a:ext cx="1036376" cy="1096758"/>
                <a:chOff x="2013099" y="2147633"/>
                <a:chExt cx="1339701" cy="1417755"/>
              </a:xfrm>
            </p:grpSpPr>
            <p:cxnSp>
              <p:nvCxnSpPr>
                <p:cNvPr id="10" name="Straight Connector 9"/>
                <p:cNvCxnSpPr>
                  <a:stCxn id="17" idx="5"/>
                  <a:endCxn id="18" idx="1"/>
                </p:cNvCxnSpPr>
                <p:nvPr/>
              </p:nvCxnSpPr>
              <p:spPr>
                <a:xfrm>
                  <a:off x="2655052" y="2818029"/>
                  <a:ext cx="126891" cy="20507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>
                  <a:stCxn id="19" idx="3"/>
                  <a:endCxn id="18" idx="7"/>
                </p:cNvCxnSpPr>
                <p:nvPr/>
              </p:nvCxnSpPr>
              <p:spPr>
                <a:xfrm flipH="1">
                  <a:off x="2936315" y="2865494"/>
                  <a:ext cx="195578" cy="15760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7" idx="4"/>
                  <a:endCxn id="20" idx="0"/>
                </p:cNvCxnSpPr>
                <p:nvPr/>
              </p:nvCxnSpPr>
              <p:spPr>
                <a:xfrm flipH="1">
                  <a:off x="2541151" y="2850000"/>
                  <a:ext cx="36716" cy="49707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stCxn id="16" idx="5"/>
                  <a:endCxn id="20" idx="1"/>
                </p:cNvCxnSpPr>
                <p:nvPr/>
              </p:nvCxnSpPr>
              <p:spPr>
                <a:xfrm>
                  <a:off x="2199441" y="3036342"/>
                  <a:ext cx="264524" cy="3427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stCxn id="17" idx="2"/>
                  <a:endCxn id="16" idx="7"/>
                </p:cNvCxnSpPr>
                <p:nvPr/>
              </p:nvCxnSpPr>
              <p:spPr>
                <a:xfrm flipH="1">
                  <a:off x="2199442" y="2740843"/>
                  <a:ext cx="269268" cy="14112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stCxn id="18" idx="3"/>
                  <a:endCxn id="20" idx="7"/>
                </p:cNvCxnSpPr>
                <p:nvPr/>
              </p:nvCxnSpPr>
              <p:spPr>
                <a:xfrm flipH="1">
                  <a:off x="2618335" y="3177470"/>
                  <a:ext cx="163609" cy="201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/>
                <p:cNvSpPr/>
                <p:nvPr/>
              </p:nvSpPr>
              <p:spPr>
                <a:xfrm>
                  <a:off x="2013099" y="2850000"/>
                  <a:ext cx="218313" cy="218314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468710" y="2631686"/>
                  <a:ext cx="218313" cy="218314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2749972" y="2991128"/>
                  <a:ext cx="218313" cy="218314"/>
                </a:xfrm>
                <a:prstGeom prst="ellipse">
                  <a:avLst/>
                </a:prstGeom>
                <a:solidFill>
                  <a:srgbClr val="FF00FF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3099922" y="2679151"/>
                  <a:ext cx="218313" cy="218314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431993" y="3347074"/>
                  <a:ext cx="218313" cy="21831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655052" y="2147633"/>
                  <a:ext cx="218313" cy="218314"/>
                </a:xfrm>
                <a:prstGeom prst="ellipse">
                  <a:avLst/>
                </a:prstGeom>
                <a:solidFill>
                  <a:srgbClr val="9BBB59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22" name="Straight Connector 21"/>
                <p:cNvCxnSpPr>
                  <a:stCxn id="21" idx="3"/>
                  <a:endCxn id="17" idx="0"/>
                </p:cNvCxnSpPr>
                <p:nvPr/>
              </p:nvCxnSpPr>
              <p:spPr>
                <a:xfrm flipH="1">
                  <a:off x="2577867" y="2333975"/>
                  <a:ext cx="109157" cy="29771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stCxn id="21" idx="5"/>
                  <a:endCxn id="19" idx="1"/>
                </p:cNvCxnSpPr>
                <p:nvPr/>
              </p:nvCxnSpPr>
              <p:spPr>
                <a:xfrm>
                  <a:off x="2841394" y="2333975"/>
                  <a:ext cx="290499" cy="37714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0" idx="6"/>
                  <a:endCxn id="25" idx="3"/>
                </p:cNvCxnSpPr>
                <p:nvPr/>
              </p:nvCxnSpPr>
              <p:spPr>
                <a:xfrm flipV="1">
                  <a:off x="2650305" y="3283008"/>
                  <a:ext cx="516152" cy="17322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/>
                <p:nvPr/>
              </p:nvSpPr>
              <p:spPr>
                <a:xfrm>
                  <a:off x="3134487" y="3096666"/>
                  <a:ext cx="218313" cy="218314"/>
                </a:xfrm>
                <a:prstGeom prst="ellipse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2122255" y="2224818"/>
                  <a:ext cx="218313" cy="218314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27" name="Straight Connector 26"/>
                <p:cNvCxnSpPr>
                  <a:stCxn id="26" idx="6"/>
                  <a:endCxn id="19" idx="2"/>
                </p:cNvCxnSpPr>
                <p:nvPr/>
              </p:nvCxnSpPr>
              <p:spPr>
                <a:xfrm>
                  <a:off x="2340568" y="2333975"/>
                  <a:ext cx="759354" cy="45433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19" idx="4"/>
                  <a:endCxn id="25" idx="0"/>
                </p:cNvCxnSpPr>
                <p:nvPr/>
              </p:nvCxnSpPr>
              <p:spPr>
                <a:xfrm>
                  <a:off x="3209079" y="2897465"/>
                  <a:ext cx="34565" cy="19920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6" idx="3"/>
                  <a:endCxn id="16" idx="1"/>
                </p:cNvCxnSpPr>
                <p:nvPr/>
              </p:nvCxnSpPr>
              <p:spPr>
                <a:xfrm flipH="1">
                  <a:off x="2045070" y="2411161"/>
                  <a:ext cx="109156" cy="47081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6" idx="5"/>
                  <a:endCxn id="17" idx="1"/>
                </p:cNvCxnSpPr>
                <p:nvPr/>
              </p:nvCxnSpPr>
              <p:spPr>
                <a:xfrm>
                  <a:off x="2308597" y="2411161"/>
                  <a:ext cx="192084" cy="25249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2819400" y="1641158"/>
                <a:ext cx="1398901" cy="1483042"/>
                <a:chOff x="3477899" y="1517115"/>
                <a:chExt cx="1856101" cy="1967741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3997928" y="1530695"/>
                  <a:ext cx="609600" cy="1596444"/>
                  <a:chOff x="2286000" y="2667000"/>
                  <a:chExt cx="609600" cy="1596444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2286000" y="2667000"/>
                    <a:ext cx="609600" cy="159644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grpSp>
                <p:nvGrpSpPr>
                  <p:cNvPr id="81" name="Group 80"/>
                  <p:cNvGrpSpPr/>
                  <p:nvPr/>
                </p:nvGrpSpPr>
                <p:grpSpPr>
                  <a:xfrm>
                    <a:off x="2362195" y="2819400"/>
                    <a:ext cx="450670" cy="1268799"/>
                    <a:chOff x="2362195" y="2819400"/>
                    <a:chExt cx="450670" cy="1268799"/>
                  </a:xfrm>
                </p:grpSpPr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2362200" y="2819400"/>
                      <a:ext cx="450665" cy="125799"/>
                      <a:chOff x="6172200" y="3773468"/>
                      <a:chExt cx="1219200" cy="340328"/>
                    </a:xfrm>
                  </p:grpSpPr>
                  <p:sp>
                    <p:nvSpPr>
                      <p:cNvPr id="92" name="Rectangle 91"/>
                      <p:cNvSpPr/>
                      <p:nvPr/>
                    </p:nvSpPr>
                    <p:spPr>
                      <a:xfrm>
                        <a:off x="61722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6294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94" name="Rectangle 93"/>
                      <p:cNvSpPr/>
                      <p:nvPr/>
                    </p:nvSpPr>
                    <p:spPr>
                      <a:xfrm>
                        <a:off x="70866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</p:grpSp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2362203" y="3105150"/>
                      <a:ext cx="281666" cy="125799"/>
                      <a:chOff x="6172200" y="3773468"/>
                      <a:chExt cx="762000" cy="340328"/>
                    </a:xfrm>
                  </p:grpSpPr>
                  <p:sp>
                    <p:nvSpPr>
                      <p:cNvPr id="90" name="Rectangle 89"/>
                      <p:cNvSpPr/>
                      <p:nvPr/>
                    </p:nvSpPr>
                    <p:spPr>
                      <a:xfrm>
                        <a:off x="61722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91" name="Rectangle 90"/>
                      <p:cNvSpPr/>
                      <p:nvPr/>
                    </p:nvSpPr>
                    <p:spPr>
                      <a:xfrm>
                        <a:off x="66294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</p:grpSp>
                <p:sp>
                  <p:nvSpPr>
                    <p:cNvPr id="84" name="Rectangle 83"/>
                    <p:cNvSpPr/>
                    <p:nvPr/>
                  </p:nvSpPr>
                  <p:spPr>
                    <a:xfrm>
                      <a:off x="2362195" y="3390900"/>
                      <a:ext cx="112666" cy="12579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  <a:headEnd type="none" w="med" len="med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black"/>
                        </a:solidFill>
                        <a:latin typeface="Corbel"/>
                      </a:endParaRPr>
                    </a:p>
                  </p:txBody>
                </p:sp>
                <p:grpSp>
                  <p:nvGrpSpPr>
                    <p:cNvPr id="85" name="Group 84"/>
                    <p:cNvGrpSpPr/>
                    <p:nvPr/>
                  </p:nvGrpSpPr>
                  <p:grpSpPr>
                    <a:xfrm>
                      <a:off x="2362200" y="3676650"/>
                      <a:ext cx="450665" cy="125799"/>
                      <a:chOff x="6172200" y="3773468"/>
                      <a:chExt cx="1219200" cy="340328"/>
                    </a:xfrm>
                  </p:grpSpPr>
                  <p:sp>
                    <p:nvSpPr>
                      <p:cNvPr id="87" name="Rectangle 86"/>
                      <p:cNvSpPr/>
                      <p:nvPr/>
                    </p:nvSpPr>
                    <p:spPr>
                      <a:xfrm>
                        <a:off x="61722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88" name="Rectangle 87"/>
                      <p:cNvSpPr/>
                      <p:nvPr/>
                    </p:nvSpPr>
                    <p:spPr>
                      <a:xfrm>
                        <a:off x="66294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89" name="Rectangle 88"/>
                      <p:cNvSpPr/>
                      <p:nvPr/>
                    </p:nvSpPr>
                    <p:spPr>
                      <a:xfrm>
                        <a:off x="70866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</p:grpSp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2362195" y="3962400"/>
                      <a:ext cx="112666" cy="12579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  <a:headEnd type="none" w="med" len="med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black"/>
                        </a:solidFill>
                        <a:latin typeface="Corbel"/>
                      </a:endParaRPr>
                    </a:p>
                  </p:txBody>
                </p:sp>
              </p:grp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4724400" y="1517115"/>
                  <a:ext cx="609600" cy="1967741"/>
                  <a:chOff x="3124200" y="2667000"/>
                  <a:chExt cx="685800" cy="221370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3124200" y="2667000"/>
                    <a:ext cx="685800" cy="221370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188037" y="2733649"/>
                    <a:ext cx="549884" cy="2080409"/>
                    <a:chOff x="3188037" y="2740951"/>
                    <a:chExt cx="549884" cy="2080409"/>
                  </a:xfrm>
                </p:grpSpPr>
                <p:grpSp>
                  <p:nvGrpSpPr>
                    <p:cNvPr id="40" name="Group 39"/>
                    <p:cNvGrpSpPr/>
                    <p:nvPr/>
                  </p:nvGrpSpPr>
                  <p:grpSpPr>
                    <a:xfrm>
                      <a:off x="3188037" y="2740951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77" name="Straight Connector 76"/>
                      <p:cNvCxnSpPr>
                        <a:stCxn id="78" idx="6"/>
                        <a:endCxn id="79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8" name="Oval 77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9" name="Oval 78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1" name="Group 40"/>
                    <p:cNvGrpSpPr/>
                    <p:nvPr/>
                  </p:nvGrpSpPr>
                  <p:grpSpPr>
                    <a:xfrm>
                      <a:off x="3188037" y="2953343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74" name="Straight Connector 73"/>
                      <p:cNvCxnSpPr>
                        <a:stCxn id="75" idx="6"/>
                        <a:endCxn id="76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5" name="Oval 74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6" name="Oval 75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3188037" y="3165735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71" name="Straight Connector 70"/>
                      <p:cNvCxnSpPr>
                        <a:stCxn id="72" idx="6"/>
                        <a:endCxn id="73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Oval 71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3" name="Oval 72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3188037" y="3378127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68" name="Straight Connector 67"/>
                      <p:cNvCxnSpPr>
                        <a:stCxn id="69" idx="6"/>
                        <a:endCxn id="70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9" name="Oval 68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0" name="Oval 69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3188037" y="3590519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65" name="Straight Connector 64"/>
                      <p:cNvCxnSpPr>
                        <a:stCxn id="66" idx="6"/>
                        <a:endCxn id="67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6" name="Oval 65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67" name="Oval 66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5" name="Group 44"/>
                    <p:cNvGrpSpPr/>
                    <p:nvPr/>
                  </p:nvGrpSpPr>
                  <p:grpSpPr>
                    <a:xfrm>
                      <a:off x="3188037" y="3802911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62" name="Straight Connector 61"/>
                      <p:cNvCxnSpPr>
                        <a:stCxn id="63" idx="6"/>
                        <a:endCxn id="64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Oval 62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64" name="Oval 63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3188037" y="4015303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9" name="Straight Connector 58"/>
                      <p:cNvCxnSpPr>
                        <a:stCxn id="60" idx="6"/>
                        <a:endCxn id="61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0" name="Oval 59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7" name="Group 46"/>
                    <p:cNvGrpSpPr/>
                    <p:nvPr/>
                  </p:nvGrpSpPr>
                  <p:grpSpPr>
                    <a:xfrm>
                      <a:off x="3188037" y="4227695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6" name="Straight Connector 55"/>
                      <p:cNvCxnSpPr>
                        <a:stCxn id="57" idx="6"/>
                        <a:endCxn id="58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7" name="Oval 56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58" name="Oval 57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8" name="Group 47"/>
                    <p:cNvGrpSpPr/>
                    <p:nvPr/>
                  </p:nvGrpSpPr>
                  <p:grpSpPr>
                    <a:xfrm>
                      <a:off x="3188037" y="4440087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3" name="Straight Connector 52"/>
                      <p:cNvCxnSpPr>
                        <a:stCxn id="54" idx="6"/>
                        <a:endCxn id="55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4" name="Oval 53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55" name="Oval 54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9" name="Group 48"/>
                    <p:cNvGrpSpPr/>
                    <p:nvPr/>
                  </p:nvGrpSpPr>
                  <p:grpSpPr>
                    <a:xfrm>
                      <a:off x="3188037" y="4652475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0" name="Straight Connector 49"/>
                      <p:cNvCxnSpPr>
                        <a:stCxn id="51" idx="6"/>
                        <a:endCxn id="52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52" name="Oval 51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3477899" y="1530695"/>
                  <a:ext cx="381000" cy="1596444"/>
                  <a:chOff x="2057400" y="3453148"/>
                  <a:chExt cx="381000" cy="1596444"/>
                </a:xfrm>
              </p:grpSpPr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2163458" y="3587055"/>
                    <a:ext cx="168884" cy="1311885"/>
                    <a:chOff x="1447310" y="4479315"/>
                    <a:chExt cx="168884" cy="1311885"/>
                  </a:xfrm>
                </p:grpSpPr>
                <p:sp>
                  <p:nvSpPr>
                    <p:cNvPr id="105" name="Oval 104"/>
                    <p:cNvSpPr/>
                    <p:nvPr/>
                  </p:nvSpPr>
                  <p:spPr>
                    <a:xfrm>
                      <a:off x="1447310" y="4765065"/>
                      <a:ext cx="168884" cy="168885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6" name="Oval 105"/>
                    <p:cNvSpPr/>
                    <p:nvPr/>
                  </p:nvSpPr>
                  <p:spPr>
                    <a:xfrm>
                      <a:off x="1447310" y="5050815"/>
                      <a:ext cx="168884" cy="168885"/>
                    </a:xfrm>
                    <a:prstGeom prst="ellipse">
                      <a:avLst/>
                    </a:prstGeom>
                    <a:solidFill>
                      <a:srgbClr val="3366FF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7" name="Oval 106"/>
                    <p:cNvSpPr/>
                    <p:nvPr/>
                  </p:nvSpPr>
                  <p:spPr>
                    <a:xfrm>
                      <a:off x="1447310" y="5336565"/>
                      <a:ext cx="168884" cy="168885"/>
                    </a:xfrm>
                    <a:prstGeom prst="ellipse">
                      <a:avLst/>
                    </a:prstGeom>
                    <a:solidFill>
                      <a:srgbClr val="FF00FF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8" name="Oval 107"/>
                    <p:cNvSpPr/>
                    <p:nvPr/>
                  </p:nvSpPr>
                  <p:spPr>
                    <a:xfrm>
                      <a:off x="1447310" y="5622315"/>
                      <a:ext cx="168884" cy="168885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1447310" y="4479315"/>
                      <a:ext cx="168884" cy="16888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</p:grpSp>
              <p:sp>
                <p:nvSpPr>
                  <p:cNvPr id="104" name="Rectangle 103"/>
                  <p:cNvSpPr/>
                  <p:nvPr/>
                </p:nvSpPr>
                <p:spPr>
                  <a:xfrm>
                    <a:off x="2057400" y="3453148"/>
                    <a:ext cx="381000" cy="159644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</p:grpSp>
          <p:sp>
            <p:nvSpPr>
              <p:cNvPr id="111" name="Right Arrow 110"/>
              <p:cNvSpPr/>
              <p:nvPr/>
            </p:nvSpPr>
            <p:spPr>
              <a:xfrm>
                <a:off x="1905000" y="2004450"/>
                <a:ext cx="685800" cy="461734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734048" y="2801548"/>
              <a:ext cx="1203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Distributed</a:t>
              </a:r>
            </a:p>
            <a:p>
              <a:pPr algn="r"/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Graphs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2590800" y="2801548"/>
              <a:ext cx="17666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Horizontally</a:t>
              </a:r>
            </a:p>
            <a:p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Partitioned Tables</a:t>
              </a:r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5209552" y="1295400"/>
            <a:ext cx="3657600" cy="1841105"/>
            <a:chOff x="5257800" y="1600200"/>
            <a:chExt cx="3657600" cy="1841105"/>
          </a:xfrm>
        </p:grpSpPr>
        <p:grpSp>
          <p:nvGrpSpPr>
            <p:cNvPr id="154" name="Group 153"/>
            <p:cNvGrpSpPr/>
            <p:nvPr/>
          </p:nvGrpSpPr>
          <p:grpSpPr>
            <a:xfrm>
              <a:off x="5371992" y="1600200"/>
              <a:ext cx="3314808" cy="1340006"/>
              <a:chOff x="5110211" y="1600200"/>
              <a:chExt cx="3314808" cy="1340006"/>
            </a:xfrm>
          </p:grpSpPr>
          <p:grpSp>
            <p:nvGrpSpPr>
              <p:cNvPr id="146" name="Group 145"/>
              <p:cNvGrpSpPr/>
              <p:nvPr/>
            </p:nvGrpSpPr>
            <p:grpSpPr>
              <a:xfrm rot="13220780">
                <a:off x="5110211" y="1859129"/>
                <a:ext cx="1436387" cy="1081077"/>
                <a:chOff x="6110088" y="1796575"/>
                <a:chExt cx="2957716" cy="2226084"/>
              </a:xfrm>
            </p:grpSpPr>
            <p:sp>
              <p:nvSpPr>
                <p:cNvPr id="127" name="Freeform 126"/>
                <p:cNvSpPr/>
                <p:nvPr/>
              </p:nvSpPr>
              <p:spPr bwMode="auto">
                <a:xfrm>
                  <a:off x="6110088" y="1796575"/>
                  <a:ext cx="2957716" cy="2226084"/>
                </a:xfrm>
                <a:custGeom>
                  <a:avLst/>
                  <a:gdLst>
                    <a:gd name="connsiteX0" fmla="*/ 1930400 w 3149600"/>
                    <a:gd name="connsiteY0" fmla="*/ 159926 h 2455333"/>
                    <a:gd name="connsiteX1" fmla="*/ 237067 w 3149600"/>
                    <a:gd name="connsiteY1" fmla="*/ 193793 h 2455333"/>
                    <a:gd name="connsiteX2" fmla="*/ 508000 w 3149600"/>
                    <a:gd name="connsiteY2" fmla="*/ 1322682 h 2455333"/>
                    <a:gd name="connsiteX3" fmla="*/ 993423 w 3149600"/>
                    <a:gd name="connsiteY3" fmla="*/ 2304815 h 2455333"/>
                    <a:gd name="connsiteX4" fmla="*/ 1569156 w 3149600"/>
                    <a:gd name="connsiteY4" fmla="*/ 2225793 h 2455333"/>
                    <a:gd name="connsiteX5" fmla="*/ 1919111 w 3149600"/>
                    <a:gd name="connsiteY5" fmla="*/ 1175926 h 2455333"/>
                    <a:gd name="connsiteX6" fmla="*/ 2291645 w 3149600"/>
                    <a:gd name="connsiteY6" fmla="*/ 2135482 h 2455333"/>
                    <a:gd name="connsiteX7" fmla="*/ 2889956 w 3149600"/>
                    <a:gd name="connsiteY7" fmla="*/ 2304815 h 2455333"/>
                    <a:gd name="connsiteX8" fmla="*/ 3081867 w 3149600"/>
                    <a:gd name="connsiteY8" fmla="*/ 1841970 h 2455333"/>
                    <a:gd name="connsiteX9" fmla="*/ 2483556 w 3149600"/>
                    <a:gd name="connsiteY9" fmla="*/ 600193 h 2455333"/>
                    <a:gd name="connsiteX10" fmla="*/ 1930400 w 3149600"/>
                    <a:gd name="connsiteY10" fmla="*/ 159926 h 2455333"/>
                    <a:gd name="connsiteX0" fmla="*/ 1969911 w 3155244"/>
                    <a:gd name="connsiteY0" fmla="*/ 96426 h 2468033"/>
                    <a:gd name="connsiteX1" fmla="*/ 242711 w 3155244"/>
                    <a:gd name="connsiteY1" fmla="*/ 206493 h 2468033"/>
                    <a:gd name="connsiteX2" fmla="*/ 513644 w 3155244"/>
                    <a:gd name="connsiteY2" fmla="*/ 1335382 h 2468033"/>
                    <a:gd name="connsiteX3" fmla="*/ 999067 w 3155244"/>
                    <a:gd name="connsiteY3" fmla="*/ 2317515 h 2468033"/>
                    <a:gd name="connsiteX4" fmla="*/ 1574800 w 3155244"/>
                    <a:gd name="connsiteY4" fmla="*/ 2238493 h 2468033"/>
                    <a:gd name="connsiteX5" fmla="*/ 1924755 w 3155244"/>
                    <a:gd name="connsiteY5" fmla="*/ 1188626 h 2468033"/>
                    <a:gd name="connsiteX6" fmla="*/ 2297289 w 3155244"/>
                    <a:gd name="connsiteY6" fmla="*/ 2148182 h 2468033"/>
                    <a:gd name="connsiteX7" fmla="*/ 2895600 w 3155244"/>
                    <a:gd name="connsiteY7" fmla="*/ 2317515 h 2468033"/>
                    <a:gd name="connsiteX8" fmla="*/ 3087511 w 3155244"/>
                    <a:gd name="connsiteY8" fmla="*/ 1854670 h 2468033"/>
                    <a:gd name="connsiteX9" fmla="*/ 2489200 w 3155244"/>
                    <a:gd name="connsiteY9" fmla="*/ 612893 h 2468033"/>
                    <a:gd name="connsiteX10" fmla="*/ 1969911 w 3155244"/>
                    <a:gd name="connsiteY10" fmla="*/ 96426 h 2468033"/>
                    <a:gd name="connsiteX0" fmla="*/ 1969911 w 3165592"/>
                    <a:gd name="connsiteY0" fmla="*/ 96426 h 2468033"/>
                    <a:gd name="connsiteX1" fmla="*/ 242711 w 3165592"/>
                    <a:gd name="connsiteY1" fmla="*/ 206493 h 2468033"/>
                    <a:gd name="connsiteX2" fmla="*/ 513644 w 3165592"/>
                    <a:gd name="connsiteY2" fmla="*/ 1335382 h 2468033"/>
                    <a:gd name="connsiteX3" fmla="*/ 999067 w 3165592"/>
                    <a:gd name="connsiteY3" fmla="*/ 2317515 h 2468033"/>
                    <a:gd name="connsiteX4" fmla="*/ 1574800 w 3165592"/>
                    <a:gd name="connsiteY4" fmla="*/ 2238493 h 2468033"/>
                    <a:gd name="connsiteX5" fmla="*/ 1924755 w 3165592"/>
                    <a:gd name="connsiteY5" fmla="*/ 1188626 h 2468033"/>
                    <a:gd name="connsiteX6" fmla="*/ 2297289 w 3165592"/>
                    <a:gd name="connsiteY6" fmla="*/ 2148182 h 2468033"/>
                    <a:gd name="connsiteX7" fmla="*/ 2895600 w 3165592"/>
                    <a:gd name="connsiteY7" fmla="*/ 2317515 h 2468033"/>
                    <a:gd name="connsiteX8" fmla="*/ 3087511 w 3165592"/>
                    <a:gd name="connsiteY8" fmla="*/ 1854670 h 2468033"/>
                    <a:gd name="connsiteX9" fmla="*/ 2427111 w 3165592"/>
                    <a:gd name="connsiteY9" fmla="*/ 477426 h 2468033"/>
                    <a:gd name="connsiteX10" fmla="*/ 1969911 w 3165592"/>
                    <a:gd name="connsiteY10" fmla="*/ 96426 h 2468033"/>
                    <a:gd name="connsiteX0" fmla="*/ 1881011 w 3152892"/>
                    <a:gd name="connsiteY0" fmla="*/ 96426 h 2468033"/>
                    <a:gd name="connsiteX1" fmla="*/ 230011 w 3152892"/>
                    <a:gd name="connsiteY1" fmla="*/ 206493 h 2468033"/>
                    <a:gd name="connsiteX2" fmla="*/ 500944 w 3152892"/>
                    <a:gd name="connsiteY2" fmla="*/ 1335382 h 2468033"/>
                    <a:gd name="connsiteX3" fmla="*/ 986367 w 3152892"/>
                    <a:gd name="connsiteY3" fmla="*/ 2317515 h 2468033"/>
                    <a:gd name="connsiteX4" fmla="*/ 1562100 w 3152892"/>
                    <a:gd name="connsiteY4" fmla="*/ 2238493 h 2468033"/>
                    <a:gd name="connsiteX5" fmla="*/ 1912055 w 3152892"/>
                    <a:gd name="connsiteY5" fmla="*/ 1188626 h 2468033"/>
                    <a:gd name="connsiteX6" fmla="*/ 2284589 w 3152892"/>
                    <a:gd name="connsiteY6" fmla="*/ 2148182 h 2468033"/>
                    <a:gd name="connsiteX7" fmla="*/ 2882900 w 3152892"/>
                    <a:gd name="connsiteY7" fmla="*/ 2317515 h 2468033"/>
                    <a:gd name="connsiteX8" fmla="*/ 3074811 w 3152892"/>
                    <a:gd name="connsiteY8" fmla="*/ 1854670 h 2468033"/>
                    <a:gd name="connsiteX9" fmla="*/ 2414411 w 3152892"/>
                    <a:gd name="connsiteY9" fmla="*/ 477426 h 2468033"/>
                    <a:gd name="connsiteX10" fmla="*/ 1881011 w 3152892"/>
                    <a:gd name="connsiteY10" fmla="*/ 96426 h 2468033"/>
                    <a:gd name="connsiteX0" fmla="*/ 1690511 w 2962392"/>
                    <a:gd name="connsiteY0" fmla="*/ 83726 h 2455333"/>
                    <a:gd name="connsiteX1" fmla="*/ 547511 w 2962392"/>
                    <a:gd name="connsiteY1" fmla="*/ 159926 h 2455333"/>
                    <a:gd name="connsiteX2" fmla="*/ 39511 w 2962392"/>
                    <a:gd name="connsiteY2" fmla="*/ 193793 h 2455333"/>
                    <a:gd name="connsiteX3" fmla="*/ 310444 w 2962392"/>
                    <a:gd name="connsiteY3" fmla="*/ 1322682 h 2455333"/>
                    <a:gd name="connsiteX4" fmla="*/ 795867 w 2962392"/>
                    <a:gd name="connsiteY4" fmla="*/ 2304815 h 2455333"/>
                    <a:gd name="connsiteX5" fmla="*/ 1371600 w 2962392"/>
                    <a:gd name="connsiteY5" fmla="*/ 2225793 h 2455333"/>
                    <a:gd name="connsiteX6" fmla="*/ 1721555 w 2962392"/>
                    <a:gd name="connsiteY6" fmla="*/ 1175926 h 2455333"/>
                    <a:gd name="connsiteX7" fmla="*/ 2094089 w 2962392"/>
                    <a:gd name="connsiteY7" fmla="*/ 2135482 h 2455333"/>
                    <a:gd name="connsiteX8" fmla="*/ 2692400 w 2962392"/>
                    <a:gd name="connsiteY8" fmla="*/ 2304815 h 2455333"/>
                    <a:gd name="connsiteX9" fmla="*/ 2884311 w 2962392"/>
                    <a:gd name="connsiteY9" fmla="*/ 1841970 h 2455333"/>
                    <a:gd name="connsiteX10" fmla="*/ 2223911 w 2962392"/>
                    <a:gd name="connsiteY10" fmla="*/ 464726 h 2455333"/>
                    <a:gd name="connsiteX11" fmla="*/ 1690511 w 2962392"/>
                    <a:gd name="connsiteY11" fmla="*/ 83726 h 2455333"/>
                    <a:gd name="connsiteX0" fmla="*/ 1690511 w 2962392"/>
                    <a:gd name="connsiteY0" fmla="*/ 83726 h 2455333"/>
                    <a:gd name="connsiteX1" fmla="*/ 547511 w 2962392"/>
                    <a:gd name="connsiteY1" fmla="*/ 159926 h 2455333"/>
                    <a:gd name="connsiteX2" fmla="*/ 39511 w 2962392"/>
                    <a:gd name="connsiteY2" fmla="*/ 193793 h 2455333"/>
                    <a:gd name="connsiteX3" fmla="*/ 310444 w 2962392"/>
                    <a:gd name="connsiteY3" fmla="*/ 1322682 h 2455333"/>
                    <a:gd name="connsiteX4" fmla="*/ 795867 w 2962392"/>
                    <a:gd name="connsiteY4" fmla="*/ 2304815 h 2455333"/>
                    <a:gd name="connsiteX5" fmla="*/ 1371600 w 2962392"/>
                    <a:gd name="connsiteY5" fmla="*/ 2225793 h 2455333"/>
                    <a:gd name="connsiteX6" fmla="*/ 1721555 w 2962392"/>
                    <a:gd name="connsiteY6" fmla="*/ 1175926 h 2455333"/>
                    <a:gd name="connsiteX7" fmla="*/ 2094089 w 2962392"/>
                    <a:gd name="connsiteY7" fmla="*/ 2135482 h 2455333"/>
                    <a:gd name="connsiteX8" fmla="*/ 2692400 w 2962392"/>
                    <a:gd name="connsiteY8" fmla="*/ 2304815 h 2455333"/>
                    <a:gd name="connsiteX9" fmla="*/ 2884311 w 2962392"/>
                    <a:gd name="connsiteY9" fmla="*/ 1841970 h 2455333"/>
                    <a:gd name="connsiteX10" fmla="*/ 2223911 w 2962392"/>
                    <a:gd name="connsiteY10" fmla="*/ 464726 h 2455333"/>
                    <a:gd name="connsiteX11" fmla="*/ 1690511 w 2962392"/>
                    <a:gd name="connsiteY11" fmla="*/ 83726 h 2455333"/>
                    <a:gd name="connsiteX0" fmla="*/ 1792111 w 3063992"/>
                    <a:gd name="connsiteY0" fmla="*/ 50800 h 2422407"/>
                    <a:gd name="connsiteX1" fmla="*/ 649111 w 3063992"/>
                    <a:gd name="connsiteY1" fmla="*/ 127000 h 2422407"/>
                    <a:gd name="connsiteX2" fmla="*/ 39511 w 3063992"/>
                    <a:gd name="connsiteY2" fmla="*/ 279400 h 2422407"/>
                    <a:gd name="connsiteX3" fmla="*/ 412044 w 3063992"/>
                    <a:gd name="connsiteY3" fmla="*/ 1289756 h 2422407"/>
                    <a:gd name="connsiteX4" fmla="*/ 897467 w 3063992"/>
                    <a:gd name="connsiteY4" fmla="*/ 2271889 h 2422407"/>
                    <a:gd name="connsiteX5" fmla="*/ 1473200 w 3063992"/>
                    <a:gd name="connsiteY5" fmla="*/ 2192867 h 2422407"/>
                    <a:gd name="connsiteX6" fmla="*/ 1823155 w 3063992"/>
                    <a:gd name="connsiteY6" fmla="*/ 1143000 h 2422407"/>
                    <a:gd name="connsiteX7" fmla="*/ 2195689 w 3063992"/>
                    <a:gd name="connsiteY7" fmla="*/ 2102556 h 2422407"/>
                    <a:gd name="connsiteX8" fmla="*/ 2794000 w 3063992"/>
                    <a:gd name="connsiteY8" fmla="*/ 2271889 h 2422407"/>
                    <a:gd name="connsiteX9" fmla="*/ 2985911 w 3063992"/>
                    <a:gd name="connsiteY9" fmla="*/ 1809044 h 2422407"/>
                    <a:gd name="connsiteX10" fmla="*/ 2325511 w 3063992"/>
                    <a:gd name="connsiteY10" fmla="*/ 431800 h 2422407"/>
                    <a:gd name="connsiteX11" fmla="*/ 1792111 w 3063992"/>
                    <a:gd name="connsiteY11" fmla="*/ 50800 h 2422407"/>
                    <a:gd name="connsiteX0" fmla="*/ 1715911 w 3063992"/>
                    <a:gd name="connsiteY0" fmla="*/ 50800 h 2422407"/>
                    <a:gd name="connsiteX1" fmla="*/ 649111 w 3063992"/>
                    <a:gd name="connsiteY1" fmla="*/ 127000 h 2422407"/>
                    <a:gd name="connsiteX2" fmla="*/ 39511 w 3063992"/>
                    <a:gd name="connsiteY2" fmla="*/ 279400 h 2422407"/>
                    <a:gd name="connsiteX3" fmla="*/ 412044 w 3063992"/>
                    <a:gd name="connsiteY3" fmla="*/ 1289756 h 2422407"/>
                    <a:gd name="connsiteX4" fmla="*/ 897467 w 3063992"/>
                    <a:gd name="connsiteY4" fmla="*/ 2271889 h 2422407"/>
                    <a:gd name="connsiteX5" fmla="*/ 1473200 w 3063992"/>
                    <a:gd name="connsiteY5" fmla="*/ 2192867 h 2422407"/>
                    <a:gd name="connsiteX6" fmla="*/ 1823155 w 3063992"/>
                    <a:gd name="connsiteY6" fmla="*/ 1143000 h 2422407"/>
                    <a:gd name="connsiteX7" fmla="*/ 2195689 w 3063992"/>
                    <a:gd name="connsiteY7" fmla="*/ 2102556 h 2422407"/>
                    <a:gd name="connsiteX8" fmla="*/ 2794000 w 3063992"/>
                    <a:gd name="connsiteY8" fmla="*/ 2271889 h 2422407"/>
                    <a:gd name="connsiteX9" fmla="*/ 2985911 w 3063992"/>
                    <a:gd name="connsiteY9" fmla="*/ 1809044 h 2422407"/>
                    <a:gd name="connsiteX10" fmla="*/ 2325511 w 3063992"/>
                    <a:gd name="connsiteY10" fmla="*/ 431800 h 2422407"/>
                    <a:gd name="connsiteX11" fmla="*/ 1715911 w 3063992"/>
                    <a:gd name="connsiteY11" fmla="*/ 50800 h 2422407"/>
                    <a:gd name="connsiteX0" fmla="*/ 1779411 w 3127492"/>
                    <a:gd name="connsiteY0" fmla="*/ 38100 h 2409707"/>
                    <a:gd name="connsiteX1" fmla="*/ 1093611 w 3127492"/>
                    <a:gd name="connsiteY1" fmla="*/ 190500 h 2409707"/>
                    <a:gd name="connsiteX2" fmla="*/ 103011 w 3127492"/>
                    <a:gd name="connsiteY2" fmla="*/ 266700 h 2409707"/>
                    <a:gd name="connsiteX3" fmla="*/ 475544 w 3127492"/>
                    <a:gd name="connsiteY3" fmla="*/ 1277056 h 2409707"/>
                    <a:gd name="connsiteX4" fmla="*/ 960967 w 3127492"/>
                    <a:gd name="connsiteY4" fmla="*/ 2259189 h 2409707"/>
                    <a:gd name="connsiteX5" fmla="*/ 1536700 w 3127492"/>
                    <a:gd name="connsiteY5" fmla="*/ 2180167 h 2409707"/>
                    <a:gd name="connsiteX6" fmla="*/ 1886655 w 3127492"/>
                    <a:gd name="connsiteY6" fmla="*/ 1130300 h 2409707"/>
                    <a:gd name="connsiteX7" fmla="*/ 2259189 w 3127492"/>
                    <a:gd name="connsiteY7" fmla="*/ 2089856 h 2409707"/>
                    <a:gd name="connsiteX8" fmla="*/ 2857500 w 3127492"/>
                    <a:gd name="connsiteY8" fmla="*/ 2259189 h 2409707"/>
                    <a:gd name="connsiteX9" fmla="*/ 3049411 w 3127492"/>
                    <a:gd name="connsiteY9" fmla="*/ 1796344 h 2409707"/>
                    <a:gd name="connsiteX10" fmla="*/ 2389011 w 3127492"/>
                    <a:gd name="connsiteY10" fmla="*/ 419100 h 2409707"/>
                    <a:gd name="connsiteX11" fmla="*/ 1779411 w 3127492"/>
                    <a:gd name="connsiteY11" fmla="*/ 38100 h 2409707"/>
                    <a:gd name="connsiteX0" fmla="*/ 1855611 w 3127492"/>
                    <a:gd name="connsiteY0" fmla="*/ 38100 h 2333507"/>
                    <a:gd name="connsiteX1" fmla="*/ 1093611 w 3127492"/>
                    <a:gd name="connsiteY1" fmla="*/ 114300 h 2333507"/>
                    <a:gd name="connsiteX2" fmla="*/ 103011 w 3127492"/>
                    <a:gd name="connsiteY2" fmla="*/ 190500 h 2333507"/>
                    <a:gd name="connsiteX3" fmla="*/ 475544 w 3127492"/>
                    <a:gd name="connsiteY3" fmla="*/ 1200856 h 2333507"/>
                    <a:gd name="connsiteX4" fmla="*/ 960967 w 3127492"/>
                    <a:gd name="connsiteY4" fmla="*/ 2182989 h 2333507"/>
                    <a:gd name="connsiteX5" fmla="*/ 1536700 w 3127492"/>
                    <a:gd name="connsiteY5" fmla="*/ 2103967 h 2333507"/>
                    <a:gd name="connsiteX6" fmla="*/ 1886655 w 3127492"/>
                    <a:gd name="connsiteY6" fmla="*/ 1054100 h 2333507"/>
                    <a:gd name="connsiteX7" fmla="*/ 2259189 w 3127492"/>
                    <a:gd name="connsiteY7" fmla="*/ 2013656 h 2333507"/>
                    <a:gd name="connsiteX8" fmla="*/ 2857500 w 3127492"/>
                    <a:gd name="connsiteY8" fmla="*/ 2182989 h 2333507"/>
                    <a:gd name="connsiteX9" fmla="*/ 3049411 w 3127492"/>
                    <a:gd name="connsiteY9" fmla="*/ 1720144 h 2333507"/>
                    <a:gd name="connsiteX10" fmla="*/ 2389011 w 3127492"/>
                    <a:gd name="connsiteY10" fmla="*/ 342900 h 2333507"/>
                    <a:gd name="connsiteX11" fmla="*/ 1855611 w 3127492"/>
                    <a:gd name="connsiteY11" fmla="*/ 38100 h 2333507"/>
                    <a:gd name="connsiteX0" fmla="*/ 1765300 w 3037181"/>
                    <a:gd name="connsiteY0" fmla="*/ 38100 h 2374900"/>
                    <a:gd name="connsiteX1" fmla="*/ 1003300 w 3037181"/>
                    <a:gd name="connsiteY1" fmla="*/ 114300 h 2374900"/>
                    <a:gd name="connsiteX2" fmla="*/ 12700 w 3037181"/>
                    <a:gd name="connsiteY2" fmla="*/ 190500 h 2374900"/>
                    <a:gd name="connsiteX3" fmla="*/ 1079500 w 3037181"/>
                    <a:gd name="connsiteY3" fmla="*/ 952500 h 2374900"/>
                    <a:gd name="connsiteX4" fmla="*/ 870656 w 3037181"/>
                    <a:gd name="connsiteY4" fmla="*/ 2182989 h 2374900"/>
                    <a:gd name="connsiteX5" fmla="*/ 1446389 w 3037181"/>
                    <a:gd name="connsiteY5" fmla="*/ 2103967 h 2374900"/>
                    <a:gd name="connsiteX6" fmla="*/ 1796344 w 3037181"/>
                    <a:gd name="connsiteY6" fmla="*/ 1054100 h 2374900"/>
                    <a:gd name="connsiteX7" fmla="*/ 2168878 w 3037181"/>
                    <a:gd name="connsiteY7" fmla="*/ 2013656 h 2374900"/>
                    <a:gd name="connsiteX8" fmla="*/ 2767189 w 3037181"/>
                    <a:gd name="connsiteY8" fmla="*/ 2182989 h 2374900"/>
                    <a:gd name="connsiteX9" fmla="*/ 2959100 w 3037181"/>
                    <a:gd name="connsiteY9" fmla="*/ 1720144 h 2374900"/>
                    <a:gd name="connsiteX10" fmla="*/ 2298700 w 3037181"/>
                    <a:gd name="connsiteY10" fmla="*/ 342900 h 2374900"/>
                    <a:gd name="connsiteX11" fmla="*/ 1765300 w 3037181"/>
                    <a:gd name="connsiteY11" fmla="*/ 38100 h 2374900"/>
                    <a:gd name="connsiteX0" fmla="*/ 1765300 w 3037181"/>
                    <a:gd name="connsiteY0" fmla="*/ 38100 h 2239433"/>
                    <a:gd name="connsiteX1" fmla="*/ 1003300 w 3037181"/>
                    <a:gd name="connsiteY1" fmla="*/ 114300 h 2239433"/>
                    <a:gd name="connsiteX2" fmla="*/ 12700 w 3037181"/>
                    <a:gd name="connsiteY2" fmla="*/ 190500 h 2239433"/>
                    <a:gd name="connsiteX3" fmla="*/ 1079500 w 3037181"/>
                    <a:gd name="connsiteY3" fmla="*/ 952500 h 2239433"/>
                    <a:gd name="connsiteX4" fmla="*/ 698500 w 3037181"/>
                    <a:gd name="connsiteY4" fmla="*/ 1866899 h 2239433"/>
                    <a:gd name="connsiteX5" fmla="*/ 1446389 w 3037181"/>
                    <a:gd name="connsiteY5" fmla="*/ 2103967 h 2239433"/>
                    <a:gd name="connsiteX6" fmla="*/ 1796344 w 3037181"/>
                    <a:gd name="connsiteY6" fmla="*/ 1054100 h 2239433"/>
                    <a:gd name="connsiteX7" fmla="*/ 2168878 w 3037181"/>
                    <a:gd name="connsiteY7" fmla="*/ 2013656 h 2239433"/>
                    <a:gd name="connsiteX8" fmla="*/ 2767189 w 3037181"/>
                    <a:gd name="connsiteY8" fmla="*/ 2182989 h 2239433"/>
                    <a:gd name="connsiteX9" fmla="*/ 2959100 w 3037181"/>
                    <a:gd name="connsiteY9" fmla="*/ 1720144 h 2239433"/>
                    <a:gd name="connsiteX10" fmla="*/ 2298700 w 3037181"/>
                    <a:gd name="connsiteY10" fmla="*/ 342900 h 2239433"/>
                    <a:gd name="connsiteX11" fmla="*/ 1765300 w 3037181"/>
                    <a:gd name="connsiteY11" fmla="*/ 38100 h 2239433"/>
                    <a:gd name="connsiteX0" fmla="*/ 1765300 w 3037181"/>
                    <a:gd name="connsiteY0" fmla="*/ 38100 h 2231908"/>
                    <a:gd name="connsiteX1" fmla="*/ 1003300 w 3037181"/>
                    <a:gd name="connsiteY1" fmla="*/ 114300 h 2231908"/>
                    <a:gd name="connsiteX2" fmla="*/ 12700 w 3037181"/>
                    <a:gd name="connsiteY2" fmla="*/ 190500 h 2231908"/>
                    <a:gd name="connsiteX3" fmla="*/ 1079500 w 3037181"/>
                    <a:gd name="connsiteY3" fmla="*/ 952500 h 2231908"/>
                    <a:gd name="connsiteX4" fmla="*/ 698500 w 3037181"/>
                    <a:gd name="connsiteY4" fmla="*/ 1866899 h 2231908"/>
                    <a:gd name="connsiteX5" fmla="*/ 1384300 w 3037181"/>
                    <a:gd name="connsiteY5" fmla="*/ 2095500 h 2231908"/>
                    <a:gd name="connsiteX6" fmla="*/ 1796344 w 3037181"/>
                    <a:gd name="connsiteY6" fmla="*/ 1054100 h 2231908"/>
                    <a:gd name="connsiteX7" fmla="*/ 2168878 w 3037181"/>
                    <a:gd name="connsiteY7" fmla="*/ 2013656 h 2231908"/>
                    <a:gd name="connsiteX8" fmla="*/ 2767189 w 3037181"/>
                    <a:gd name="connsiteY8" fmla="*/ 2182989 h 2231908"/>
                    <a:gd name="connsiteX9" fmla="*/ 2959100 w 3037181"/>
                    <a:gd name="connsiteY9" fmla="*/ 1720144 h 2231908"/>
                    <a:gd name="connsiteX10" fmla="*/ 2298700 w 3037181"/>
                    <a:gd name="connsiteY10" fmla="*/ 342900 h 2231908"/>
                    <a:gd name="connsiteX11" fmla="*/ 1765300 w 3037181"/>
                    <a:gd name="connsiteY11" fmla="*/ 38100 h 2231908"/>
                    <a:gd name="connsiteX0" fmla="*/ 1854200 w 3126081"/>
                    <a:gd name="connsiteY0" fmla="*/ 38100 h 2231908"/>
                    <a:gd name="connsiteX1" fmla="*/ 1092200 w 3126081"/>
                    <a:gd name="connsiteY1" fmla="*/ 114300 h 2231908"/>
                    <a:gd name="connsiteX2" fmla="*/ 101600 w 3126081"/>
                    <a:gd name="connsiteY2" fmla="*/ 190500 h 2231908"/>
                    <a:gd name="connsiteX3" fmla="*/ 177800 w 3126081"/>
                    <a:gd name="connsiteY3" fmla="*/ 647700 h 2231908"/>
                    <a:gd name="connsiteX4" fmla="*/ 1168400 w 3126081"/>
                    <a:gd name="connsiteY4" fmla="*/ 952500 h 2231908"/>
                    <a:gd name="connsiteX5" fmla="*/ 787400 w 3126081"/>
                    <a:gd name="connsiteY5" fmla="*/ 1866899 h 2231908"/>
                    <a:gd name="connsiteX6" fmla="*/ 1473200 w 3126081"/>
                    <a:gd name="connsiteY6" fmla="*/ 2095500 h 2231908"/>
                    <a:gd name="connsiteX7" fmla="*/ 1885244 w 3126081"/>
                    <a:gd name="connsiteY7" fmla="*/ 1054100 h 2231908"/>
                    <a:gd name="connsiteX8" fmla="*/ 2257778 w 3126081"/>
                    <a:gd name="connsiteY8" fmla="*/ 2013656 h 2231908"/>
                    <a:gd name="connsiteX9" fmla="*/ 2856089 w 3126081"/>
                    <a:gd name="connsiteY9" fmla="*/ 2182989 h 2231908"/>
                    <a:gd name="connsiteX10" fmla="*/ 3048000 w 3126081"/>
                    <a:gd name="connsiteY10" fmla="*/ 1720144 h 2231908"/>
                    <a:gd name="connsiteX11" fmla="*/ 2387600 w 3126081"/>
                    <a:gd name="connsiteY11" fmla="*/ 342900 h 2231908"/>
                    <a:gd name="connsiteX12" fmla="*/ 1854200 w 3126081"/>
                    <a:gd name="connsiteY12" fmla="*/ 38100 h 2231908"/>
                    <a:gd name="connsiteX0" fmla="*/ 1854200 w 3126081"/>
                    <a:gd name="connsiteY0" fmla="*/ 38100 h 2231908"/>
                    <a:gd name="connsiteX1" fmla="*/ 1092200 w 3126081"/>
                    <a:gd name="connsiteY1" fmla="*/ 114300 h 2231908"/>
                    <a:gd name="connsiteX2" fmla="*/ 101600 w 3126081"/>
                    <a:gd name="connsiteY2" fmla="*/ 190500 h 2231908"/>
                    <a:gd name="connsiteX3" fmla="*/ 177800 w 3126081"/>
                    <a:gd name="connsiteY3" fmla="*/ 647700 h 2231908"/>
                    <a:gd name="connsiteX4" fmla="*/ 1168400 w 3126081"/>
                    <a:gd name="connsiteY4" fmla="*/ 952500 h 2231908"/>
                    <a:gd name="connsiteX5" fmla="*/ 787400 w 3126081"/>
                    <a:gd name="connsiteY5" fmla="*/ 1866899 h 2231908"/>
                    <a:gd name="connsiteX6" fmla="*/ 1473200 w 3126081"/>
                    <a:gd name="connsiteY6" fmla="*/ 2095500 h 2231908"/>
                    <a:gd name="connsiteX7" fmla="*/ 1885244 w 3126081"/>
                    <a:gd name="connsiteY7" fmla="*/ 1054100 h 2231908"/>
                    <a:gd name="connsiteX8" fmla="*/ 2257778 w 3126081"/>
                    <a:gd name="connsiteY8" fmla="*/ 2013656 h 2231908"/>
                    <a:gd name="connsiteX9" fmla="*/ 2856089 w 3126081"/>
                    <a:gd name="connsiteY9" fmla="*/ 2182989 h 2231908"/>
                    <a:gd name="connsiteX10" fmla="*/ 3048000 w 3126081"/>
                    <a:gd name="connsiteY10" fmla="*/ 1720144 h 2231908"/>
                    <a:gd name="connsiteX11" fmla="*/ 2387600 w 3126081"/>
                    <a:gd name="connsiteY11" fmla="*/ 342900 h 2231908"/>
                    <a:gd name="connsiteX12" fmla="*/ 1854200 w 3126081"/>
                    <a:gd name="connsiteY12" fmla="*/ 38100 h 2231908"/>
                    <a:gd name="connsiteX0" fmla="*/ 1854200 w 3126081"/>
                    <a:gd name="connsiteY0" fmla="*/ 51741 h 2245549"/>
                    <a:gd name="connsiteX1" fmla="*/ 1092200 w 3126081"/>
                    <a:gd name="connsiteY1" fmla="*/ 127941 h 2245549"/>
                    <a:gd name="connsiteX2" fmla="*/ 101600 w 3126081"/>
                    <a:gd name="connsiteY2" fmla="*/ 204141 h 2245549"/>
                    <a:gd name="connsiteX3" fmla="*/ 177800 w 3126081"/>
                    <a:gd name="connsiteY3" fmla="*/ 661341 h 2245549"/>
                    <a:gd name="connsiteX4" fmla="*/ 1168400 w 3126081"/>
                    <a:gd name="connsiteY4" fmla="*/ 966141 h 2245549"/>
                    <a:gd name="connsiteX5" fmla="*/ 787400 w 3126081"/>
                    <a:gd name="connsiteY5" fmla="*/ 1880540 h 2245549"/>
                    <a:gd name="connsiteX6" fmla="*/ 1473200 w 3126081"/>
                    <a:gd name="connsiteY6" fmla="*/ 2109141 h 2245549"/>
                    <a:gd name="connsiteX7" fmla="*/ 1885244 w 3126081"/>
                    <a:gd name="connsiteY7" fmla="*/ 1067741 h 2245549"/>
                    <a:gd name="connsiteX8" fmla="*/ 2257778 w 3126081"/>
                    <a:gd name="connsiteY8" fmla="*/ 2027297 h 2245549"/>
                    <a:gd name="connsiteX9" fmla="*/ 2856089 w 3126081"/>
                    <a:gd name="connsiteY9" fmla="*/ 2196630 h 2245549"/>
                    <a:gd name="connsiteX10" fmla="*/ 3048000 w 3126081"/>
                    <a:gd name="connsiteY10" fmla="*/ 1733785 h 2245549"/>
                    <a:gd name="connsiteX11" fmla="*/ 2387600 w 3126081"/>
                    <a:gd name="connsiteY11" fmla="*/ 280341 h 2245549"/>
                    <a:gd name="connsiteX12" fmla="*/ 1854200 w 3126081"/>
                    <a:gd name="connsiteY12" fmla="*/ 51741 h 2245549"/>
                    <a:gd name="connsiteX0" fmla="*/ 1778000 w 3126081"/>
                    <a:gd name="connsiteY0" fmla="*/ 25400 h 2295407"/>
                    <a:gd name="connsiteX1" fmla="*/ 1092200 w 3126081"/>
                    <a:gd name="connsiteY1" fmla="*/ 177799 h 2295407"/>
                    <a:gd name="connsiteX2" fmla="*/ 101600 w 3126081"/>
                    <a:gd name="connsiteY2" fmla="*/ 253999 h 2295407"/>
                    <a:gd name="connsiteX3" fmla="*/ 177800 w 3126081"/>
                    <a:gd name="connsiteY3" fmla="*/ 711199 h 2295407"/>
                    <a:gd name="connsiteX4" fmla="*/ 1168400 w 3126081"/>
                    <a:gd name="connsiteY4" fmla="*/ 1015999 h 2295407"/>
                    <a:gd name="connsiteX5" fmla="*/ 787400 w 3126081"/>
                    <a:gd name="connsiteY5" fmla="*/ 1930398 h 2295407"/>
                    <a:gd name="connsiteX6" fmla="*/ 1473200 w 3126081"/>
                    <a:gd name="connsiteY6" fmla="*/ 2158999 h 2295407"/>
                    <a:gd name="connsiteX7" fmla="*/ 1885244 w 3126081"/>
                    <a:gd name="connsiteY7" fmla="*/ 1117599 h 2295407"/>
                    <a:gd name="connsiteX8" fmla="*/ 2257778 w 3126081"/>
                    <a:gd name="connsiteY8" fmla="*/ 2077155 h 2295407"/>
                    <a:gd name="connsiteX9" fmla="*/ 2856089 w 3126081"/>
                    <a:gd name="connsiteY9" fmla="*/ 2246488 h 2295407"/>
                    <a:gd name="connsiteX10" fmla="*/ 3048000 w 3126081"/>
                    <a:gd name="connsiteY10" fmla="*/ 1783643 h 2295407"/>
                    <a:gd name="connsiteX11" fmla="*/ 2387600 w 3126081"/>
                    <a:gd name="connsiteY11" fmla="*/ 330199 h 2295407"/>
                    <a:gd name="connsiteX12" fmla="*/ 1778000 w 3126081"/>
                    <a:gd name="connsiteY12" fmla="*/ 25400 h 2295407"/>
                    <a:gd name="connsiteX0" fmla="*/ 1778000 w 3126081"/>
                    <a:gd name="connsiteY0" fmla="*/ 25400 h 2295407"/>
                    <a:gd name="connsiteX1" fmla="*/ 1092200 w 3126081"/>
                    <a:gd name="connsiteY1" fmla="*/ 177799 h 2295407"/>
                    <a:gd name="connsiteX2" fmla="*/ 101600 w 3126081"/>
                    <a:gd name="connsiteY2" fmla="*/ 253999 h 2295407"/>
                    <a:gd name="connsiteX3" fmla="*/ 177800 w 3126081"/>
                    <a:gd name="connsiteY3" fmla="*/ 711199 h 2295407"/>
                    <a:gd name="connsiteX4" fmla="*/ 1168400 w 3126081"/>
                    <a:gd name="connsiteY4" fmla="*/ 1015999 h 2295407"/>
                    <a:gd name="connsiteX5" fmla="*/ 787400 w 3126081"/>
                    <a:gd name="connsiteY5" fmla="*/ 1930398 h 2295407"/>
                    <a:gd name="connsiteX6" fmla="*/ 1473200 w 3126081"/>
                    <a:gd name="connsiteY6" fmla="*/ 2158999 h 2295407"/>
                    <a:gd name="connsiteX7" fmla="*/ 1885244 w 3126081"/>
                    <a:gd name="connsiteY7" fmla="*/ 1117599 h 2295407"/>
                    <a:gd name="connsiteX8" fmla="*/ 2257778 w 3126081"/>
                    <a:gd name="connsiteY8" fmla="*/ 2077155 h 2295407"/>
                    <a:gd name="connsiteX9" fmla="*/ 2856089 w 3126081"/>
                    <a:gd name="connsiteY9" fmla="*/ 2246488 h 2295407"/>
                    <a:gd name="connsiteX10" fmla="*/ 3048000 w 3126081"/>
                    <a:gd name="connsiteY10" fmla="*/ 1783643 h 2295407"/>
                    <a:gd name="connsiteX11" fmla="*/ 2387600 w 3126081"/>
                    <a:gd name="connsiteY11" fmla="*/ 330199 h 2295407"/>
                    <a:gd name="connsiteX12" fmla="*/ 1778000 w 3126081"/>
                    <a:gd name="connsiteY12" fmla="*/ 25400 h 2295407"/>
                    <a:gd name="connsiteX0" fmla="*/ 1798931 w 3147012"/>
                    <a:gd name="connsiteY0" fmla="*/ 25400 h 2295407"/>
                    <a:gd name="connsiteX1" fmla="*/ 1113131 w 3147012"/>
                    <a:gd name="connsiteY1" fmla="*/ 177799 h 2295407"/>
                    <a:gd name="connsiteX2" fmla="*/ 122531 w 3147012"/>
                    <a:gd name="connsiteY2" fmla="*/ 253999 h 2295407"/>
                    <a:gd name="connsiteX3" fmla="*/ 198731 w 3147012"/>
                    <a:gd name="connsiteY3" fmla="*/ 711199 h 2295407"/>
                    <a:gd name="connsiteX4" fmla="*/ 1189331 w 3147012"/>
                    <a:gd name="connsiteY4" fmla="*/ 1015999 h 2295407"/>
                    <a:gd name="connsiteX5" fmla="*/ 808331 w 3147012"/>
                    <a:gd name="connsiteY5" fmla="*/ 1930398 h 2295407"/>
                    <a:gd name="connsiteX6" fmla="*/ 1494131 w 3147012"/>
                    <a:gd name="connsiteY6" fmla="*/ 2158999 h 2295407"/>
                    <a:gd name="connsiteX7" fmla="*/ 1906175 w 3147012"/>
                    <a:gd name="connsiteY7" fmla="*/ 1117599 h 2295407"/>
                    <a:gd name="connsiteX8" fmla="*/ 2278709 w 3147012"/>
                    <a:gd name="connsiteY8" fmla="*/ 2077155 h 2295407"/>
                    <a:gd name="connsiteX9" fmla="*/ 2877020 w 3147012"/>
                    <a:gd name="connsiteY9" fmla="*/ 2246488 h 2295407"/>
                    <a:gd name="connsiteX10" fmla="*/ 3068931 w 3147012"/>
                    <a:gd name="connsiteY10" fmla="*/ 1783643 h 2295407"/>
                    <a:gd name="connsiteX11" fmla="*/ 2408531 w 3147012"/>
                    <a:gd name="connsiteY11" fmla="*/ 330199 h 2295407"/>
                    <a:gd name="connsiteX12" fmla="*/ 1798931 w 3147012"/>
                    <a:gd name="connsiteY12" fmla="*/ 25400 h 229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7012" h="2295407">
                      <a:moveTo>
                        <a:pt x="1798931" y="25400"/>
                      </a:moveTo>
                      <a:cubicBezTo>
                        <a:pt x="1583031" y="0"/>
                        <a:pt x="1467320" y="173566"/>
                        <a:pt x="1113131" y="177799"/>
                      </a:cubicBezTo>
                      <a:cubicBezTo>
                        <a:pt x="837964" y="196143"/>
                        <a:pt x="332081" y="76199"/>
                        <a:pt x="122531" y="253999"/>
                      </a:cubicBezTo>
                      <a:cubicBezTo>
                        <a:pt x="0" y="433210"/>
                        <a:pt x="20931" y="584199"/>
                        <a:pt x="198731" y="711199"/>
                      </a:cubicBezTo>
                      <a:cubicBezTo>
                        <a:pt x="376531" y="838199"/>
                        <a:pt x="1087731" y="812799"/>
                        <a:pt x="1189331" y="1015999"/>
                      </a:cubicBezTo>
                      <a:cubicBezTo>
                        <a:pt x="1290931" y="1219199"/>
                        <a:pt x="757531" y="1739898"/>
                        <a:pt x="808331" y="1930398"/>
                      </a:cubicBezTo>
                      <a:cubicBezTo>
                        <a:pt x="859131" y="2120898"/>
                        <a:pt x="1311157" y="2294465"/>
                        <a:pt x="1494131" y="2158999"/>
                      </a:cubicBezTo>
                      <a:cubicBezTo>
                        <a:pt x="1677105" y="2023533"/>
                        <a:pt x="1775412" y="1131240"/>
                        <a:pt x="1906175" y="1117599"/>
                      </a:cubicBezTo>
                      <a:cubicBezTo>
                        <a:pt x="2036938" y="1103958"/>
                        <a:pt x="2116902" y="1889007"/>
                        <a:pt x="2278709" y="2077155"/>
                      </a:cubicBezTo>
                      <a:cubicBezTo>
                        <a:pt x="2440516" y="2265303"/>
                        <a:pt x="2745316" y="2295407"/>
                        <a:pt x="2877020" y="2246488"/>
                      </a:cubicBezTo>
                      <a:cubicBezTo>
                        <a:pt x="3008724" y="2197569"/>
                        <a:pt x="3147012" y="2103024"/>
                        <a:pt x="3068931" y="1783643"/>
                      </a:cubicBezTo>
                      <a:cubicBezTo>
                        <a:pt x="2990850" y="1464262"/>
                        <a:pt x="2620198" y="623240"/>
                        <a:pt x="2408531" y="330199"/>
                      </a:cubicBezTo>
                      <a:cubicBezTo>
                        <a:pt x="2196864" y="37158"/>
                        <a:pt x="2014831" y="50800"/>
                        <a:pt x="1798931" y="25400"/>
                      </a:cubicBezTo>
                      <a:close/>
                    </a:path>
                  </a:pathLst>
                </a:cu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sz="2800" smtClean="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28" name="Oval 127"/>
                <p:cNvSpPr/>
                <p:nvPr/>
              </p:nvSpPr>
              <p:spPr bwMode="auto">
                <a:xfrm>
                  <a:off x="7585958" y="1960813"/>
                  <a:ext cx="644548" cy="644548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sz="2800" smtClean="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cxnSp>
              <p:nvCxnSpPr>
                <p:cNvPr id="135" name="Straight Arrow Connector 134"/>
                <p:cNvCxnSpPr>
                  <a:stCxn id="140" idx="6"/>
                  <a:endCxn id="141" idx="2"/>
                </p:cNvCxnSpPr>
                <p:nvPr/>
              </p:nvCxnSpPr>
              <p:spPr bwMode="auto">
                <a:xfrm>
                  <a:off x="6708669" y="2288485"/>
                  <a:ext cx="1027832" cy="1493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7" name="Straight Arrow Connector 136"/>
                <p:cNvCxnSpPr>
                  <a:stCxn id="144" idx="1"/>
                  <a:endCxn id="141" idx="5"/>
                </p:cNvCxnSpPr>
                <p:nvPr/>
              </p:nvCxnSpPr>
              <p:spPr bwMode="auto">
                <a:xfrm rot="16200000" flipV="1">
                  <a:off x="7744806" y="2725455"/>
                  <a:ext cx="1057262" cy="444157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8" name="Straight Arrow Connector 137"/>
                <p:cNvCxnSpPr>
                  <a:stCxn id="143" idx="7"/>
                  <a:endCxn id="141" idx="3"/>
                </p:cNvCxnSpPr>
                <p:nvPr/>
              </p:nvCxnSpPr>
              <p:spPr bwMode="auto">
                <a:xfrm rot="5400000" flipH="1" flipV="1">
                  <a:off x="7046450" y="2732094"/>
                  <a:ext cx="1057262" cy="430881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40" name="Oval 139"/>
                <p:cNvSpPr/>
                <p:nvPr/>
              </p:nvSpPr>
              <p:spPr bwMode="auto">
                <a:xfrm>
                  <a:off x="6339791" y="2104046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41" name="Oval 140"/>
                <p:cNvSpPr/>
                <p:nvPr/>
              </p:nvSpPr>
              <p:spPr bwMode="auto">
                <a:xfrm>
                  <a:off x="7736501" y="2104046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43" name="Oval 142"/>
                <p:cNvSpPr/>
                <p:nvPr/>
              </p:nvSpPr>
              <p:spPr bwMode="auto">
                <a:xfrm>
                  <a:off x="7044784" y="3422144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44" name="Oval 143"/>
                <p:cNvSpPr/>
                <p:nvPr/>
              </p:nvSpPr>
              <p:spPr bwMode="auto">
                <a:xfrm>
                  <a:off x="8441494" y="3422144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 smtClean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  <p:sp>
            <p:nvSpPr>
              <p:cNvPr id="147" name="Right Arrow 146"/>
              <p:cNvSpPr/>
              <p:nvPr/>
            </p:nvSpPr>
            <p:spPr>
              <a:xfrm>
                <a:off x="6629400" y="2004450"/>
                <a:ext cx="685800" cy="461734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7696200" y="1600200"/>
                <a:ext cx="728819" cy="980984"/>
                <a:chOff x="7696200" y="1581090"/>
                <a:chExt cx="728819" cy="980984"/>
              </a:xfrm>
            </p:grpSpPr>
            <p:sp>
              <p:nvSpPr>
                <p:cNvPr id="150" name="Collate 149"/>
                <p:cNvSpPr/>
                <p:nvPr/>
              </p:nvSpPr>
              <p:spPr>
                <a:xfrm rot="16200000">
                  <a:off x="7748258" y="1885313"/>
                  <a:ext cx="624703" cy="728819"/>
                </a:xfrm>
                <a:prstGeom prst="flowChartCollat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52" name="TextBox 151"/>
                <p:cNvSpPr txBox="1"/>
                <p:nvPr/>
              </p:nvSpPr>
              <p:spPr>
                <a:xfrm>
                  <a:off x="7696200" y="1581090"/>
                  <a:ext cx="7288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solidFill>
                        <a:prstClr val="black"/>
                      </a:solidFill>
                      <a:latin typeface="Gill Sans Light"/>
                      <a:cs typeface="Gill Sans Light"/>
                    </a:rPr>
                    <a:t>Join</a:t>
                  </a:r>
                </a:p>
              </p:txBody>
            </p:sp>
          </p:grpSp>
        </p:grpSp>
        <p:sp>
          <p:nvSpPr>
            <p:cNvPr id="279" name="TextBox 278"/>
            <p:cNvSpPr txBox="1"/>
            <p:nvPr/>
          </p:nvSpPr>
          <p:spPr>
            <a:xfrm>
              <a:off x="5257800" y="2794974"/>
              <a:ext cx="1046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</a:t>
              </a:r>
            </a:p>
            <a:p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Programs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7768744" y="2630269"/>
              <a:ext cx="11466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Dataflow</a:t>
              </a:r>
            </a:p>
            <a:p>
              <a:pPr algn="ctr"/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Operators</a:t>
              </a:r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854741" y="4386895"/>
            <a:ext cx="7832059" cy="2113392"/>
            <a:chOff x="854741" y="4386895"/>
            <a:chExt cx="7832059" cy="2113392"/>
          </a:xfrm>
        </p:grpSpPr>
        <p:sp>
          <p:nvSpPr>
            <p:cNvPr id="276" name="Right Arrow 275"/>
            <p:cNvSpPr/>
            <p:nvPr/>
          </p:nvSpPr>
          <p:spPr>
            <a:xfrm>
              <a:off x="4953000" y="5329466"/>
              <a:ext cx="685800" cy="461734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854741" y="4386895"/>
              <a:ext cx="3717259" cy="2113392"/>
              <a:chOff x="854741" y="4386895"/>
              <a:chExt cx="3717259" cy="2113392"/>
            </a:xfrm>
          </p:grpSpPr>
          <p:grpSp>
            <p:nvGrpSpPr>
              <p:cNvPr id="157" name="Group 156"/>
              <p:cNvGrpSpPr/>
              <p:nvPr/>
            </p:nvGrpSpPr>
            <p:grpSpPr>
              <a:xfrm rot="16200000" flipH="1">
                <a:off x="1131352" y="4616001"/>
                <a:ext cx="581045" cy="1084617"/>
                <a:chOff x="1295400" y="1676400"/>
                <a:chExt cx="1143000" cy="2133600"/>
              </a:xfrm>
            </p:grpSpPr>
            <p:grpSp>
              <p:nvGrpSpPr>
                <p:cNvPr id="159" name="Group 158"/>
                <p:cNvGrpSpPr/>
                <p:nvPr/>
              </p:nvGrpSpPr>
              <p:grpSpPr>
                <a:xfrm>
                  <a:off x="1295400" y="1676400"/>
                  <a:ext cx="304800" cy="1219200"/>
                  <a:chOff x="1295400" y="1676400"/>
                  <a:chExt cx="304800" cy="1219200"/>
                </a:xfrm>
              </p:grpSpPr>
              <p:sp>
                <p:nvSpPr>
                  <p:cNvPr id="180" name="Rectangle 179"/>
                  <p:cNvSpPr/>
                  <p:nvPr/>
                </p:nvSpPr>
                <p:spPr>
                  <a:xfrm>
                    <a:off x="1295400" y="1676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95400" y="1981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295400" y="22860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1295400" y="25908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866900" y="1676400"/>
                  <a:ext cx="304800" cy="2133600"/>
                  <a:chOff x="1905000" y="1676400"/>
                  <a:chExt cx="304800" cy="2133600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1905000" y="1676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4" name="Rectangle 173"/>
                  <p:cNvSpPr/>
                  <p:nvPr/>
                </p:nvSpPr>
                <p:spPr>
                  <a:xfrm>
                    <a:off x="1905000" y="1981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5" name="Rectangle 174"/>
                  <p:cNvSpPr/>
                  <p:nvPr/>
                </p:nvSpPr>
                <p:spPr>
                  <a:xfrm>
                    <a:off x="1905000" y="22860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6" name="Rectangle 175"/>
                  <p:cNvSpPr/>
                  <p:nvPr/>
                </p:nvSpPr>
                <p:spPr>
                  <a:xfrm>
                    <a:off x="1905000" y="25908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905000" y="28956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905000" y="3200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905000" y="3505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2286000" y="1676400"/>
                  <a:ext cx="152400" cy="2133600"/>
                  <a:chOff x="1905000" y="1676400"/>
                  <a:chExt cx="304800" cy="2133600"/>
                </a:xfrm>
              </p:grpSpPr>
              <p:sp>
                <p:nvSpPr>
                  <p:cNvPr id="166" name="Rectangle 165"/>
                  <p:cNvSpPr/>
                  <p:nvPr/>
                </p:nvSpPr>
                <p:spPr>
                  <a:xfrm>
                    <a:off x="1905000" y="1676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1905000" y="1981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1905000" y="22860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905000" y="25908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0" name="Rectangle 169"/>
                  <p:cNvSpPr/>
                  <p:nvPr/>
                </p:nvSpPr>
                <p:spPr>
                  <a:xfrm>
                    <a:off x="1905000" y="28956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1" name="Rectangle 170"/>
                  <p:cNvSpPr/>
                  <p:nvPr/>
                </p:nvSpPr>
                <p:spPr>
                  <a:xfrm>
                    <a:off x="1905000" y="3200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2" name="Rectangle 171"/>
                  <p:cNvSpPr/>
                  <p:nvPr/>
                </p:nvSpPr>
                <p:spPr>
                  <a:xfrm>
                    <a:off x="1905000" y="3505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cxnSp>
              <p:nvCxnSpPr>
                <p:cNvPr id="162" name="Straight Arrow Connector 161"/>
                <p:cNvCxnSpPr>
                  <a:endCxn id="173" idx="1"/>
                </p:cNvCxnSpPr>
                <p:nvPr/>
              </p:nvCxnSpPr>
              <p:spPr>
                <a:xfrm>
                  <a:off x="1447800" y="1828800"/>
                  <a:ext cx="419100" cy="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>
                  <a:endCxn id="175" idx="1"/>
                </p:cNvCxnSpPr>
                <p:nvPr/>
              </p:nvCxnSpPr>
              <p:spPr>
                <a:xfrm>
                  <a:off x="1447800" y="2133600"/>
                  <a:ext cx="419100" cy="30480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>
                  <a:endCxn id="177" idx="1"/>
                </p:cNvCxnSpPr>
                <p:nvPr/>
              </p:nvCxnSpPr>
              <p:spPr>
                <a:xfrm>
                  <a:off x="1447800" y="2438400"/>
                  <a:ext cx="419100" cy="60960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>
                  <a:endCxn id="179" idx="1"/>
                </p:cNvCxnSpPr>
                <p:nvPr/>
              </p:nvCxnSpPr>
              <p:spPr>
                <a:xfrm>
                  <a:off x="1447800" y="2743200"/>
                  <a:ext cx="419100" cy="91440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/>
              <p:cNvGrpSpPr/>
              <p:nvPr/>
            </p:nvGrpSpPr>
            <p:grpSpPr>
              <a:xfrm>
                <a:off x="2209984" y="4873348"/>
                <a:ext cx="803182" cy="575484"/>
                <a:chOff x="4345932" y="3071724"/>
                <a:chExt cx="2060770" cy="1476551"/>
              </a:xfrm>
            </p:grpSpPr>
            <p:grpSp>
              <p:nvGrpSpPr>
                <p:cNvPr id="187" name="Group 186"/>
                <p:cNvGrpSpPr/>
                <p:nvPr/>
              </p:nvGrpSpPr>
              <p:grpSpPr>
                <a:xfrm>
                  <a:off x="4345932" y="3071724"/>
                  <a:ext cx="2060770" cy="1476551"/>
                  <a:chOff x="4105808" y="2933700"/>
                  <a:chExt cx="2828392" cy="2026556"/>
                </a:xfrm>
              </p:grpSpPr>
              <p:sp>
                <p:nvSpPr>
                  <p:cNvPr id="189" name="Oval 188"/>
                  <p:cNvSpPr/>
                  <p:nvPr/>
                </p:nvSpPr>
                <p:spPr>
                  <a:xfrm>
                    <a:off x="4105808" y="3238500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189427" y="4366626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6477000" y="2933700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grpSp>
                <p:nvGrpSpPr>
                  <p:cNvPr id="192" name="Group 191"/>
                  <p:cNvGrpSpPr/>
                  <p:nvPr/>
                </p:nvGrpSpPr>
                <p:grpSpPr>
                  <a:xfrm rot="20675283">
                    <a:off x="4953000" y="3537174"/>
                    <a:ext cx="1143000" cy="685800"/>
                    <a:chOff x="4953000" y="3537174"/>
                    <a:chExt cx="1143000" cy="685800"/>
                  </a:xfrm>
                </p:grpSpPr>
                <p:sp>
                  <p:nvSpPr>
                    <p:cNvPr id="198" name="Chord 197"/>
                    <p:cNvSpPr/>
                    <p:nvPr/>
                  </p:nvSpPr>
                  <p:spPr>
                    <a:xfrm>
                      <a:off x="4953000" y="3537174"/>
                      <a:ext cx="685800" cy="685800"/>
                    </a:xfrm>
                    <a:prstGeom prst="chord">
                      <a:avLst>
                        <a:gd name="adj1" fmla="val 5518863"/>
                        <a:gd name="adj2" fmla="val 16113869"/>
                      </a:avLst>
                    </a:prstGeom>
                    <a:ln>
                      <a:headEnd type="none" w="med" len="med"/>
                      <a:tailEnd type="none"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  <a:latin typeface="Corbel"/>
                      </a:endParaRPr>
                    </a:p>
                  </p:txBody>
                </p:sp>
                <p:sp>
                  <p:nvSpPr>
                    <p:cNvPr id="199" name="Chord 198"/>
                    <p:cNvSpPr/>
                    <p:nvPr/>
                  </p:nvSpPr>
                  <p:spPr>
                    <a:xfrm rot="10800000">
                      <a:off x="5410200" y="3537174"/>
                      <a:ext cx="685800" cy="685800"/>
                    </a:xfrm>
                    <a:prstGeom prst="chord">
                      <a:avLst>
                        <a:gd name="adj1" fmla="val 5518863"/>
                        <a:gd name="adj2" fmla="val 16113869"/>
                      </a:avLst>
                    </a:prstGeom>
                    <a:ln>
                      <a:headEnd type="none" w="med" len="med"/>
                      <a:tailEnd type="none"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  <a:latin typeface="Corbel"/>
                      </a:endParaRPr>
                    </a:p>
                  </p:txBody>
                </p:sp>
              </p:grpSp>
              <p:sp>
                <p:nvSpPr>
                  <p:cNvPr id="193" name="Oval 192"/>
                  <p:cNvSpPr/>
                  <p:nvPr/>
                </p:nvSpPr>
                <p:spPr>
                  <a:xfrm>
                    <a:off x="6324600" y="4503056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cxnSp>
                <p:nvCxnSpPr>
                  <p:cNvPr id="194" name="Straight Connector 193"/>
                  <p:cNvCxnSpPr>
                    <a:endCxn id="198" idx="2"/>
                  </p:cNvCxnSpPr>
                  <p:nvPr/>
                </p:nvCxnSpPr>
                <p:spPr>
                  <a:xfrm>
                    <a:off x="4343400" y="3505199"/>
                    <a:ext cx="950853" cy="438296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/>
                  <p:cNvCxnSpPr>
                    <a:endCxn id="198" idx="2"/>
                  </p:cNvCxnSpPr>
                  <p:nvPr/>
                </p:nvCxnSpPr>
                <p:spPr>
                  <a:xfrm flipV="1">
                    <a:off x="4495800" y="3943495"/>
                    <a:ext cx="798453" cy="628505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>
                    <a:stCxn id="199" idx="2"/>
                  </p:cNvCxnSpPr>
                  <p:nvPr/>
                </p:nvCxnSpPr>
                <p:spPr>
                  <a:xfrm flipV="1">
                    <a:off x="5754747" y="3238501"/>
                    <a:ext cx="950853" cy="578152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>
                    <a:stCxn id="199" idx="2"/>
                  </p:cNvCxnSpPr>
                  <p:nvPr/>
                </p:nvCxnSpPr>
                <p:spPr>
                  <a:xfrm>
                    <a:off x="5754747" y="3816653"/>
                    <a:ext cx="798453" cy="907747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5181600" y="3086100"/>
                  <a:ext cx="441951" cy="1462175"/>
                </a:xfrm>
                <a:prstGeom prst="line">
                  <a:avLst/>
                </a:prstGeom>
                <a:ln w="38100" cmpd="sng">
                  <a:solidFill>
                    <a:srgbClr val="C0504D"/>
                  </a:solidFill>
                  <a:prstDash val="sysDash"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1254437" y="5798989"/>
                <a:ext cx="1270621" cy="701298"/>
                <a:chOff x="620277" y="4876800"/>
                <a:chExt cx="3037323" cy="1676400"/>
              </a:xfrm>
            </p:grpSpPr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1838645" y="4988183"/>
                  <a:ext cx="386555" cy="156501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4" name="Group 203"/>
                <p:cNvGrpSpPr/>
                <p:nvPr/>
              </p:nvGrpSpPr>
              <p:grpSpPr>
                <a:xfrm>
                  <a:off x="620277" y="5195885"/>
                  <a:ext cx="1132323" cy="1155070"/>
                  <a:chOff x="745002" y="5195885"/>
                  <a:chExt cx="1132323" cy="1155070"/>
                </a:xfrm>
              </p:grpSpPr>
              <p:sp>
                <p:nvSpPr>
                  <p:cNvPr id="217" name="Oval 216"/>
                  <p:cNvSpPr/>
                  <p:nvPr/>
                </p:nvSpPr>
                <p:spPr>
                  <a:xfrm>
                    <a:off x="745002" y="5195885"/>
                    <a:ext cx="333117" cy="333116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>
                    <a:off x="805927" y="6017839"/>
                    <a:ext cx="333117" cy="333116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219" name="Chord 218"/>
                  <p:cNvSpPr/>
                  <p:nvPr/>
                </p:nvSpPr>
                <p:spPr>
                  <a:xfrm rot="20675283">
                    <a:off x="1368256" y="5457763"/>
                    <a:ext cx="499675" cy="499675"/>
                  </a:xfrm>
                  <a:prstGeom prst="chord">
                    <a:avLst>
                      <a:gd name="adj1" fmla="val 5518863"/>
                      <a:gd name="adj2" fmla="val 16113869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cxnSp>
                <p:nvCxnSpPr>
                  <p:cNvPr id="220" name="Straight Connector 219"/>
                  <p:cNvCxnSpPr>
                    <a:endCxn id="219" idx="2"/>
                  </p:cNvCxnSpPr>
                  <p:nvPr/>
                </p:nvCxnSpPr>
                <p:spPr>
                  <a:xfrm>
                    <a:off x="918112" y="5390202"/>
                    <a:ext cx="692793" cy="319343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>
                    <a:endCxn id="219" idx="2"/>
                  </p:cNvCxnSpPr>
                  <p:nvPr/>
                </p:nvCxnSpPr>
                <p:spPr>
                  <a:xfrm flipV="1">
                    <a:off x="1029151" y="5709545"/>
                    <a:ext cx="581754" cy="457929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2" name="Oval 221"/>
                  <p:cNvSpPr/>
                  <p:nvPr/>
                </p:nvSpPr>
                <p:spPr>
                  <a:xfrm>
                    <a:off x="1364960" y="5456943"/>
                    <a:ext cx="512365" cy="512365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sp>
              <p:nvSpPr>
                <p:cNvPr id="205" name="Oval 204"/>
                <p:cNvSpPr/>
                <p:nvPr/>
              </p:nvSpPr>
              <p:spPr>
                <a:xfrm>
                  <a:off x="3324483" y="4876800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06" name="Chord 205"/>
                <p:cNvSpPr/>
                <p:nvPr/>
              </p:nvSpPr>
              <p:spPr>
                <a:xfrm rot="9875283">
                  <a:off x="2211816" y="5369235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248283" y="6220084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208" name="Straight Connector 207"/>
                <p:cNvCxnSpPr>
                  <a:stCxn id="206" idx="2"/>
                  <a:endCxn id="205" idx="3"/>
                </p:cNvCxnSpPr>
                <p:nvPr/>
              </p:nvCxnSpPr>
              <p:spPr>
                <a:xfrm flipV="1">
                  <a:off x="2468843" y="5161132"/>
                  <a:ext cx="904424" cy="45599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6" idx="2"/>
                  <a:endCxn id="207" idx="1"/>
                </p:cNvCxnSpPr>
                <p:nvPr/>
              </p:nvCxnSpPr>
              <p:spPr>
                <a:xfrm>
                  <a:off x="2468843" y="5617127"/>
                  <a:ext cx="828224" cy="651741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Oval 209"/>
                <p:cNvSpPr/>
                <p:nvPr/>
              </p:nvSpPr>
              <p:spPr>
                <a:xfrm>
                  <a:off x="2209800" y="5363110"/>
                  <a:ext cx="512365" cy="51236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grpSp>
              <p:nvGrpSpPr>
                <p:cNvPr id="211" name="Group 210"/>
                <p:cNvGrpSpPr/>
                <p:nvPr/>
              </p:nvGrpSpPr>
              <p:grpSpPr>
                <a:xfrm>
                  <a:off x="3096415" y="5534815"/>
                  <a:ext cx="332585" cy="332585"/>
                  <a:chOff x="5751878" y="4869572"/>
                  <a:chExt cx="1408941" cy="1408941"/>
                </a:xfrm>
              </p:grpSpPr>
              <p:sp>
                <p:nvSpPr>
                  <p:cNvPr id="215" name="Oval 214"/>
                  <p:cNvSpPr/>
                  <p:nvPr/>
                </p:nvSpPr>
                <p:spPr>
                  <a:xfrm>
                    <a:off x="5751878" y="4869572"/>
                    <a:ext cx="1408941" cy="1408941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216" name="Plus 215"/>
                  <p:cNvSpPr/>
                  <p:nvPr/>
                </p:nvSpPr>
                <p:spPr>
                  <a:xfrm>
                    <a:off x="5751878" y="4869572"/>
                    <a:ext cx="1408941" cy="1408941"/>
                  </a:xfrm>
                  <a:prstGeom prst="mathPlus">
                    <a:avLst>
                      <a:gd name="adj1" fmla="val 8148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</p:grpSp>
            <p:cxnSp>
              <p:nvCxnSpPr>
                <p:cNvPr id="212" name="Straight Arrow Connector 211"/>
                <p:cNvCxnSpPr/>
                <p:nvPr/>
              </p:nvCxnSpPr>
              <p:spPr>
                <a:xfrm flipH="1">
                  <a:off x="2895600" y="5311823"/>
                  <a:ext cx="428883" cy="222992"/>
                </a:xfrm>
                <a:prstGeom prst="straightConnector1">
                  <a:avLst/>
                </a:prstGeom>
                <a:ln w="38100" cmpd="sng">
                  <a:solidFill>
                    <a:schemeClr val="accent2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Arrow Connector 212"/>
                <p:cNvCxnSpPr/>
                <p:nvPr/>
              </p:nvCxnSpPr>
              <p:spPr>
                <a:xfrm flipH="1" flipV="1">
                  <a:off x="2895600" y="5787706"/>
                  <a:ext cx="352682" cy="308294"/>
                </a:xfrm>
                <a:prstGeom prst="straightConnector1">
                  <a:avLst/>
                </a:prstGeom>
                <a:ln w="38100" cmpd="sng">
                  <a:solidFill>
                    <a:schemeClr val="accent2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Arrow Connector 213"/>
                <p:cNvCxnSpPr/>
                <p:nvPr/>
              </p:nvCxnSpPr>
              <p:spPr>
                <a:xfrm flipH="1">
                  <a:off x="1733843" y="5672377"/>
                  <a:ext cx="472979" cy="74335"/>
                </a:xfrm>
                <a:prstGeom prst="straightConnector1">
                  <a:avLst/>
                </a:prstGeom>
                <a:ln w="38100" cmpd="sng">
                  <a:solidFill>
                    <a:schemeClr val="accent2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5" name="Group 244"/>
              <p:cNvGrpSpPr/>
              <p:nvPr/>
            </p:nvGrpSpPr>
            <p:grpSpPr>
              <a:xfrm>
                <a:off x="3302717" y="4800600"/>
                <a:ext cx="1082049" cy="616682"/>
                <a:chOff x="6324600" y="2945864"/>
                <a:chExt cx="2590800" cy="1476551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6944558" y="3429000"/>
                  <a:ext cx="512365" cy="512365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47" name="Oval 246"/>
                <p:cNvSpPr/>
                <p:nvPr/>
              </p:nvSpPr>
              <p:spPr>
                <a:xfrm>
                  <a:off x="7797006" y="3335167"/>
                  <a:ext cx="512365" cy="512365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48" name="Oval 247"/>
                <p:cNvSpPr/>
                <p:nvPr/>
              </p:nvSpPr>
              <p:spPr>
                <a:xfrm>
                  <a:off x="6324600" y="3167942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6385525" y="3989896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8582283" y="2945864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1" name="Chord 250"/>
                <p:cNvSpPr/>
                <p:nvPr/>
              </p:nvSpPr>
              <p:spPr>
                <a:xfrm rot="20675283">
                  <a:off x="6947854" y="3429820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2" name="Chord 251"/>
                <p:cNvSpPr/>
                <p:nvPr/>
              </p:nvSpPr>
              <p:spPr>
                <a:xfrm rot="9875283">
                  <a:off x="7799022" y="3341292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3" name="Oval 252"/>
                <p:cNvSpPr/>
                <p:nvPr/>
              </p:nvSpPr>
              <p:spPr>
                <a:xfrm>
                  <a:off x="8471245" y="408929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254" name="Straight Connector 253"/>
                <p:cNvCxnSpPr>
                  <a:endCxn id="251" idx="2"/>
                </p:cNvCxnSpPr>
                <p:nvPr/>
              </p:nvCxnSpPr>
              <p:spPr>
                <a:xfrm>
                  <a:off x="6497710" y="3362259"/>
                  <a:ext cx="692793" cy="319343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>
                  <a:endCxn id="251" idx="2"/>
                </p:cNvCxnSpPr>
                <p:nvPr/>
              </p:nvCxnSpPr>
              <p:spPr>
                <a:xfrm flipV="1">
                  <a:off x="6608749" y="3681602"/>
                  <a:ext cx="581754" cy="457929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2" idx="2"/>
                </p:cNvCxnSpPr>
                <p:nvPr/>
              </p:nvCxnSpPr>
              <p:spPr>
                <a:xfrm flipV="1">
                  <a:off x="8056049" y="3167942"/>
                  <a:ext cx="692793" cy="421242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2" idx="2"/>
                </p:cNvCxnSpPr>
                <p:nvPr/>
              </p:nvCxnSpPr>
              <p:spPr>
                <a:xfrm>
                  <a:off x="8056049" y="3589185"/>
                  <a:ext cx="581754" cy="66138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7406649" y="2960240"/>
                  <a:ext cx="441951" cy="146217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/>
              <p:cNvGrpSpPr/>
              <p:nvPr/>
            </p:nvGrpSpPr>
            <p:grpSpPr>
              <a:xfrm>
                <a:off x="2936966" y="5715000"/>
                <a:ext cx="1195455" cy="774784"/>
                <a:chOff x="5672524" y="4497644"/>
                <a:chExt cx="2593145" cy="1680639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7932552" y="530399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5987047" y="5702357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6724437" y="511355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265" name="Straight Connector 264"/>
                <p:cNvCxnSpPr>
                  <a:stCxn id="264" idx="7"/>
                  <a:endCxn id="274" idx="3"/>
                </p:cNvCxnSpPr>
                <p:nvPr/>
              </p:nvCxnSpPr>
              <p:spPr>
                <a:xfrm flipV="1">
                  <a:off x="7008770" y="4781976"/>
                  <a:ext cx="351503" cy="38036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>
                  <a:stCxn id="273" idx="7"/>
                  <a:endCxn id="262" idx="3"/>
                </p:cNvCxnSpPr>
                <p:nvPr/>
              </p:nvCxnSpPr>
              <p:spPr>
                <a:xfrm flipV="1">
                  <a:off x="7470315" y="5588331"/>
                  <a:ext cx="511021" cy="30562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73" idx="1"/>
                  <a:endCxn id="264" idx="5"/>
                </p:cNvCxnSpPr>
                <p:nvPr/>
              </p:nvCxnSpPr>
              <p:spPr>
                <a:xfrm flipH="1" flipV="1">
                  <a:off x="7008770" y="5397891"/>
                  <a:ext cx="225996" cy="49606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>
                  <a:stCxn id="262" idx="1"/>
                  <a:endCxn id="274" idx="5"/>
                </p:cNvCxnSpPr>
                <p:nvPr/>
              </p:nvCxnSpPr>
              <p:spPr>
                <a:xfrm flipH="1" flipV="1">
                  <a:off x="7595822" y="4781976"/>
                  <a:ext cx="385514" cy="57080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4" idx="2"/>
                  <a:endCxn id="272" idx="6"/>
                </p:cNvCxnSpPr>
                <p:nvPr/>
              </p:nvCxnSpPr>
              <p:spPr>
                <a:xfrm flipH="1" flipV="1">
                  <a:off x="6005641" y="4979100"/>
                  <a:ext cx="718796" cy="30101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73" idx="2"/>
                  <a:endCxn id="263" idx="6"/>
                </p:cNvCxnSpPr>
                <p:nvPr/>
              </p:nvCxnSpPr>
              <p:spPr>
                <a:xfrm flipH="1" flipV="1">
                  <a:off x="6320164" y="5868915"/>
                  <a:ext cx="865818" cy="14281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>
                  <a:stCxn id="272" idx="5"/>
                  <a:endCxn id="263" idx="0"/>
                </p:cNvCxnSpPr>
                <p:nvPr/>
              </p:nvCxnSpPr>
              <p:spPr>
                <a:xfrm>
                  <a:off x="5956857" y="5096874"/>
                  <a:ext cx="196749" cy="605483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Oval 271"/>
                <p:cNvSpPr/>
                <p:nvPr/>
              </p:nvSpPr>
              <p:spPr>
                <a:xfrm>
                  <a:off x="5672524" y="4812542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7185982" y="5845167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311489" y="4497644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sp>
            <p:nvSpPr>
              <p:cNvPr id="281" name="TextBox 280"/>
              <p:cNvSpPr txBox="1"/>
              <p:nvPr/>
            </p:nvSpPr>
            <p:spPr>
              <a:xfrm>
                <a:off x="854741" y="4386895"/>
                <a:ext cx="3717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Advances in Graph Processing Systems</a:t>
                </a:r>
              </a:p>
            </p:txBody>
          </p:sp>
        </p:grpSp>
        <p:sp>
          <p:nvSpPr>
            <p:cNvPr id="282" name="TextBox 281"/>
            <p:cNvSpPr txBox="1"/>
            <p:nvPr/>
          </p:nvSpPr>
          <p:spPr>
            <a:xfrm>
              <a:off x="5799243" y="4676507"/>
              <a:ext cx="2887557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Distributed Join Optimization</a:t>
              </a:r>
            </a:p>
            <a:p>
              <a:pPr algn="ctr">
                <a:spcAft>
                  <a:spcPts val="180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Materialized View Maintenance</a:t>
              </a:r>
            </a:p>
          </p:txBody>
        </p:sp>
      </p:grpSp>
      <p:sp>
        <p:nvSpPr>
          <p:cNvPr id="288" name="Rectangle 287"/>
          <p:cNvSpPr/>
          <p:nvPr/>
        </p:nvSpPr>
        <p:spPr>
          <a:xfrm>
            <a:off x="0" y="3573959"/>
            <a:ext cx="9144000" cy="3284041"/>
          </a:xfrm>
          <a:prstGeom prst="rect">
            <a:avLst/>
          </a:prstGeom>
          <a:solidFill>
            <a:srgbClr val="FFFFFF">
              <a:alpha val="72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69628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View a Graph as a Table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946648"/>
              </p:ext>
            </p:extLst>
          </p:nvPr>
        </p:nvGraphicFramePr>
        <p:xfrm>
          <a:off x="4896425" y="189482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48942"/>
              </p:ext>
            </p:extLst>
          </p:nvPr>
        </p:nvGraphicFramePr>
        <p:xfrm>
          <a:off x="4591625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/>
                <a:gridCol w="12846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 smtClean="0">
                          <a:latin typeface="Gill Sans"/>
                          <a:cs typeface="Gill Sans"/>
                        </a:rPr>
                        <a:t>SrcId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 smtClean="0">
                          <a:latin typeface="Gill Sans"/>
                          <a:cs typeface="Gill Sans"/>
                        </a:rPr>
                        <a:t>DstId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567626"/>
              </p:ext>
            </p:extLst>
          </p:nvPr>
        </p:nvGraphicFramePr>
        <p:xfrm>
          <a:off x="7009374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(E)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Friend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Advisor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Coworker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578429"/>
              </p:ext>
            </p:extLst>
          </p:nvPr>
        </p:nvGraphicFramePr>
        <p:xfrm>
          <a:off x="6293903" y="189482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(V)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</a:t>
                      </a:r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PstDoc</a:t>
                      </a:r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85800" y="1766220"/>
            <a:ext cx="3087203" cy="3541931"/>
            <a:chOff x="5370997" y="1334869"/>
            <a:chExt cx="3087203" cy="3541931"/>
          </a:xfrm>
        </p:grpSpPr>
        <p:sp>
          <p:nvSpPr>
            <p:cNvPr id="6" name="Oval 5"/>
            <p:cNvSpPr/>
            <p:nvPr/>
          </p:nvSpPr>
          <p:spPr>
            <a:xfrm>
              <a:off x="5791200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912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622941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6200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016859" y="2546691"/>
              <a:ext cx="1831741" cy="1857655"/>
              <a:chOff x="6030145" y="1792483"/>
              <a:chExt cx="1831741" cy="1857655"/>
            </a:xfrm>
          </p:grpSpPr>
          <p:cxnSp>
            <p:nvCxnSpPr>
              <p:cNvPr id="11" name="Straight Arrow Connector 10"/>
              <p:cNvCxnSpPr>
                <a:stCxn id="6" idx="4"/>
                <a:endCxn id="7" idx="0"/>
              </p:cNvCxnSpPr>
              <p:nvPr/>
            </p:nvCxnSpPr>
            <p:spPr>
              <a:xfrm>
                <a:off x="6030145" y="2021083"/>
                <a:ext cx="0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8" idx="2"/>
                <a:endCxn id="6" idx="6"/>
              </p:cNvCxnSpPr>
              <p:nvPr/>
            </p:nvCxnSpPr>
            <p:spPr>
              <a:xfrm flipH="1">
                <a:off x="6258745" y="1792483"/>
                <a:ext cx="137454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9" idx="0"/>
                <a:endCxn id="8" idx="4"/>
              </p:cNvCxnSpPr>
              <p:nvPr/>
            </p:nvCxnSpPr>
            <p:spPr>
              <a:xfrm flipV="1">
                <a:off x="7858945" y="2021083"/>
                <a:ext cx="2941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8" idx="3"/>
                <a:endCxn id="7" idx="7"/>
              </p:cNvCxnSpPr>
              <p:nvPr/>
            </p:nvCxnSpPr>
            <p:spPr>
              <a:xfrm flipH="1">
                <a:off x="6191790" y="1954128"/>
                <a:ext cx="1508451" cy="16960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5910122" y="2467255"/>
              <a:ext cx="2048155" cy="1152245"/>
              <a:chOff x="6135781" y="3305455"/>
              <a:chExt cx="2048155" cy="1152245"/>
            </a:xfrm>
          </p:grpSpPr>
          <p:sp>
            <p:nvSpPr>
              <p:cNvPr id="23" name="Can 22"/>
              <p:cNvSpPr/>
              <p:nvPr/>
            </p:nvSpPr>
            <p:spPr>
              <a:xfrm>
                <a:off x="7062298" y="33054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79645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61357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7062298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175141" y="2680230"/>
              <a:ext cx="2057400" cy="2196570"/>
              <a:chOff x="6400800" y="3518430"/>
              <a:chExt cx="2057400" cy="2196570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64100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an 29"/>
              <p:cNvSpPr/>
              <p:nvPr/>
            </p:nvSpPr>
            <p:spPr>
              <a:xfrm>
                <a:off x="82388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64008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an 31"/>
              <p:cNvSpPr/>
              <p:nvPr/>
            </p:nvSpPr>
            <p:spPr>
              <a:xfrm>
                <a:off x="82296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370997" y="1334869"/>
              <a:ext cx="30872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Property Graph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909699" y="1371600"/>
            <a:ext cx="338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Vertex Property Table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17540" y="3962400"/>
            <a:ext cx="300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Edge Property Table</a:t>
            </a:r>
          </a:p>
        </p:txBody>
      </p:sp>
    </p:spTree>
    <p:extLst>
      <p:ext uri="{BB962C8B-B14F-4D97-AF65-F5344CB8AC3E}">
        <p14:creationId xmlns:p14="http://schemas.microsoft.com/office/powerpoint/2010/main" val="180044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Spark Table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8061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Table (RDD) operators are inherited from Spark: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 bwMode="auto">
          <a:xfrm>
            <a:off x="762000" y="1999816"/>
            <a:ext cx="40386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map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groupBy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leftOuterJoin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rightOuterJoin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810000" y="1999816"/>
            <a:ext cx="4038600" cy="4629583"/>
          </a:xfrm>
          <a:prstGeom prst="rect">
            <a:avLst/>
          </a:prstGeom>
        </p:spPr>
        <p:txBody>
          <a:bodyPr/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reduce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reduceByKey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groupByKey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cogroup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zip</a:t>
            </a:r>
            <a:endParaRPr lang="en-US" sz="2200" dirty="0" smtClean="0">
              <a:latin typeface="Lucida Console"/>
              <a:cs typeface="Lucida Console"/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553200" y="1999816"/>
            <a:ext cx="27432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first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partitionBy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mapWith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 smtClean="0">
                <a:latin typeface="Lucida Console"/>
                <a:cs typeface="Lucida Console"/>
              </a:rPr>
              <a:t>...</a:t>
            </a:r>
            <a:endParaRPr lang="en-US" sz="2200" b="1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59007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53489"/>
            <a:ext cx="92964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class </a:t>
            </a:r>
            <a:r>
              <a:rPr lang="en-US" sz="1800" b="1" dirty="0">
                <a:solidFill>
                  <a:prstClr val="black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]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  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], </a:t>
            </a:r>
          </a:p>
          <a:p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            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])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Table </a:t>
            </a:r>
            <a:r>
              <a:rPr lang="en-US" sz="1800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Views -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---------------</a:t>
            </a:r>
            <a:r>
              <a:rPr lang="en-US" sz="1800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</a:t>
            </a:r>
            <a:endParaRPr lang="en-US" sz="1800" dirty="0" smtClean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Transformations </a:t>
            </a:r>
            <a:r>
              <a:rPr lang="en-US" sz="1800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subgraph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pV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Boolean, </a:t>
            </a:r>
          </a:p>
          <a:p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               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pE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(m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(m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Joins </a:t>
            </a:r>
            <a:r>
              <a:rPr lang="en-US" sz="1800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--------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--------------------------------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rgbClr val="F79646">
                  <a:lumMod val="75000"/>
                </a:srgb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</a:t>
            </a:r>
            <a:r>
              <a:rPr lang="en-US" sz="1800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Computation -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---------------------------------</a:t>
            </a:r>
          </a:p>
          <a:p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mapF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]) =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)],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/>
            </a:r>
            <a:b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</a:b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				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reduceF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557750"/>
            <a:ext cx="228600" cy="7282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133600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2060" y="3200400"/>
            <a:ext cx="231340" cy="16763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48006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2133600"/>
            <a:ext cx="7620000" cy="1143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3276601"/>
            <a:ext cx="8153400" cy="16001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3769" y="4876800"/>
            <a:ext cx="8153400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2060" y="152400"/>
            <a:ext cx="8613340" cy="990600"/>
          </a:xfrm>
        </p:spPr>
        <p:txBody>
          <a:bodyPr/>
          <a:lstStyle/>
          <a:p>
            <a:r>
              <a:rPr lang="en-US" dirty="0" smtClean="0"/>
              <a:t>Graph Operators (</a:t>
            </a:r>
            <a:r>
              <a:rPr lang="en-US" dirty="0" err="1" smtClean="0"/>
              <a:t>Scala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4800" y="56388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3769" y="5715000"/>
            <a:ext cx="7615831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82895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53489"/>
            <a:ext cx="92964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class </a:t>
            </a:r>
            <a:r>
              <a:rPr lang="en-US" sz="1800" b="1" dirty="0">
                <a:solidFill>
                  <a:prstClr val="black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]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  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], </a:t>
            </a:r>
          </a:p>
          <a:p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            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])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Table </a:t>
            </a:r>
            <a:r>
              <a:rPr lang="en-US" sz="1800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Views -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---------------</a:t>
            </a:r>
            <a:r>
              <a:rPr lang="en-US" sz="1800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</a:t>
            </a:r>
            <a:endParaRPr lang="en-US" sz="1800" dirty="0" smtClean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Transformations </a:t>
            </a:r>
            <a:r>
              <a:rPr lang="en-US" sz="1800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subgraph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pV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Boolean, </a:t>
            </a:r>
          </a:p>
          <a:p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               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pE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(m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(m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Joins </a:t>
            </a:r>
            <a:r>
              <a:rPr lang="en-US" sz="1800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--------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--------------------------------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rgbClr val="F79646">
                  <a:lumMod val="75000"/>
                </a:srgb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</a:t>
            </a:r>
            <a:r>
              <a:rPr lang="en-US" sz="1800" i="1" dirty="0" smtClean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Computation -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---------------------------------</a:t>
            </a:r>
          </a:p>
          <a:p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mapF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]) =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)],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/>
            </a:r>
            <a:b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</a:b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				 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reduceF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2060" y="152400"/>
            <a:ext cx="8613340" cy="990600"/>
          </a:xfrm>
        </p:spPr>
        <p:txBody>
          <a:bodyPr/>
          <a:lstStyle/>
          <a:p>
            <a:r>
              <a:rPr lang="en-US" dirty="0" smtClean="0"/>
              <a:t>Graph Operators (</a:t>
            </a:r>
            <a:r>
              <a:rPr lang="en-US" dirty="0" err="1" smtClean="0"/>
              <a:t>Scala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143000"/>
            <a:ext cx="8839200" cy="5715000"/>
            <a:chOff x="0" y="1143000"/>
            <a:chExt cx="8839200" cy="5715000"/>
          </a:xfrm>
        </p:grpSpPr>
        <p:sp>
          <p:nvSpPr>
            <p:cNvPr id="9" name="Rectangle 8"/>
            <p:cNvSpPr/>
            <p:nvPr/>
          </p:nvSpPr>
          <p:spPr>
            <a:xfrm>
              <a:off x="685800" y="3266680"/>
              <a:ext cx="8153400" cy="1600199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3769" y="4876799"/>
              <a:ext cx="8153400" cy="1844675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1143000"/>
              <a:ext cx="8153400" cy="1828800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706" y="6172200"/>
              <a:ext cx="381000" cy="685800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13769" y="5906869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mapF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)],</a:t>
            </a:r>
            <a:b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</a:b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			</a:t>
            </a:r>
            <a:r>
              <a:rPr lang="en-US" sz="1800" dirty="0" smtClean="0">
                <a:solidFill>
                  <a:prstClr val="black"/>
                </a:solidFill>
                <a:latin typeface="Lucida Console"/>
                <a:cs typeface="Lucida Console"/>
              </a:rPr>
              <a:t>  </a:t>
            </a:r>
            <a:r>
              <a:rPr lang="en-US" sz="1800" dirty="0" err="1" smtClean="0">
                <a:solidFill>
                  <a:prstClr val="black"/>
                </a:solidFill>
                <a:latin typeface="Lucida Console"/>
                <a:cs typeface="Lucida Console"/>
              </a:rPr>
              <a:t>reduceF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9478" y="4267200"/>
            <a:ext cx="8042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c</a:t>
            </a:r>
            <a:r>
              <a:rPr lang="en-US" sz="4000" dirty="0" smtClean="0">
                <a:solidFill>
                  <a:prstClr val="black"/>
                </a:solidFill>
                <a:latin typeface="Gill Sans Light"/>
                <a:cs typeface="Gill Sans Light"/>
              </a:rPr>
              <a:t>apture the </a:t>
            </a:r>
            <a:r>
              <a:rPr lang="en-US" sz="4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Gather-Scatter pattern </a:t>
            </a:r>
            <a:r>
              <a:rPr lang="en-US" sz="4000" dirty="0" smtClean="0">
                <a:solidFill>
                  <a:prstClr val="black"/>
                </a:solidFill>
                <a:latin typeface="Gill Sans Light"/>
                <a:cs typeface="Gill Sans Light"/>
              </a:rPr>
              <a:t>from</a:t>
            </a:r>
          </a:p>
          <a:p>
            <a:pPr algn="ctr"/>
            <a:r>
              <a:rPr lang="en-US" sz="4000" dirty="0" smtClean="0">
                <a:solidFill>
                  <a:prstClr val="black"/>
                </a:solidFill>
                <a:latin typeface="Gill Sans Light"/>
                <a:cs typeface="Gill Sans Light"/>
              </a:rPr>
              <a:t>specialized graph-processing systems</a:t>
            </a:r>
          </a:p>
        </p:txBody>
      </p:sp>
    </p:spTree>
    <p:extLst>
      <p:ext uri="{BB962C8B-B14F-4D97-AF65-F5344CB8AC3E}">
        <p14:creationId xmlns:p14="http://schemas.microsoft.com/office/powerpoint/2010/main" val="337287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473E-6 -3.00324E-6 L -4.68473E-6 -0.374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Triplets Join Vertices and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i="1" dirty="0" smtClean="0">
                <a:solidFill>
                  <a:srgbClr val="3366FF"/>
                </a:solidFill>
              </a:rPr>
              <a:t>triplets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operator joins vertices and edges: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788518" y="2950313"/>
            <a:ext cx="106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Triplets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38882" y="2950313"/>
            <a:ext cx="1156086" cy="2488844"/>
            <a:chOff x="1219200" y="2209800"/>
            <a:chExt cx="1156086" cy="2488844"/>
          </a:xfrm>
        </p:grpSpPr>
        <p:sp>
          <p:nvSpPr>
            <p:cNvPr id="39" name="TextBox 38"/>
            <p:cNvSpPr txBox="1"/>
            <p:nvPr/>
          </p:nvSpPr>
          <p:spPr>
            <a:xfrm>
              <a:off x="1219200" y="2209800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Vertices</a:t>
              </a:r>
            </a:p>
          </p:txBody>
        </p: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>
              <a:off x="1565168" y="3238790"/>
              <a:ext cx="464150" cy="446397"/>
              <a:chOff x="2057400" y="3476935"/>
              <a:chExt cx="654785" cy="6297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1565168" y="2732061"/>
              <a:ext cx="464150" cy="446397"/>
              <a:chOff x="5181600" y="3713659"/>
              <a:chExt cx="654785" cy="62974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5562600" y="4141645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1565168" y="3745518"/>
              <a:ext cx="464150" cy="446397"/>
              <a:chOff x="2057400" y="3476935"/>
              <a:chExt cx="654785" cy="629741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4" name="Can 43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48" name="Group 47"/>
            <p:cNvGrpSpPr>
              <a:grpSpLocks noChangeAspect="1"/>
            </p:cNvGrpSpPr>
            <p:nvPr/>
          </p:nvGrpSpPr>
          <p:grpSpPr>
            <a:xfrm>
              <a:off x="1565168" y="4252247"/>
              <a:ext cx="464150" cy="446397"/>
              <a:chOff x="2057400" y="3476935"/>
              <a:chExt cx="654785" cy="629741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355903" y="2950313"/>
            <a:ext cx="1487993" cy="2514600"/>
            <a:chOff x="6236221" y="2209800"/>
            <a:chExt cx="1487993" cy="2514600"/>
          </a:xfrm>
        </p:grpSpPr>
        <p:sp>
          <p:nvSpPr>
            <p:cNvPr id="40" name="TextBox 39"/>
            <p:cNvSpPr txBox="1"/>
            <p:nvPr/>
          </p:nvSpPr>
          <p:spPr>
            <a:xfrm>
              <a:off x="6540133" y="2209800"/>
              <a:ext cx="880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Edges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6236221" y="2783743"/>
              <a:ext cx="1487993" cy="397753"/>
              <a:chOff x="5181600" y="3713659"/>
              <a:chExt cx="2126717" cy="568490"/>
            </a:xfrm>
          </p:grpSpPr>
          <p:cxnSp>
            <p:nvCxnSpPr>
              <p:cNvPr id="33" name="Straight Arrow Connector 32"/>
              <p:cNvCxnSpPr>
                <a:stCxn id="34" idx="6"/>
                <a:endCxn id="35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6" name="Can 35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236221" y="3298045"/>
              <a:ext cx="1487993" cy="397753"/>
              <a:chOff x="5181600" y="3713659"/>
              <a:chExt cx="2126717" cy="568490"/>
            </a:xfrm>
          </p:grpSpPr>
          <p:cxnSp>
            <p:nvCxnSpPr>
              <p:cNvPr id="52" name="Straight Arrow Connector 51"/>
              <p:cNvCxnSpPr>
                <a:stCxn id="53" idx="6"/>
                <a:endCxn id="54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Can 54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236221" y="3812346"/>
              <a:ext cx="1487993" cy="397753"/>
              <a:chOff x="5181600" y="3713659"/>
              <a:chExt cx="2126717" cy="568490"/>
            </a:xfrm>
          </p:grpSpPr>
          <p:cxnSp>
            <p:nvCxnSpPr>
              <p:cNvPr id="57" name="Straight Arrow Connector 56"/>
              <p:cNvCxnSpPr>
                <a:stCxn id="58" idx="6"/>
                <a:endCxn id="59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0" name="Can 59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236221" y="4326647"/>
              <a:ext cx="1487993" cy="397753"/>
              <a:chOff x="5181600" y="3713659"/>
              <a:chExt cx="2126717" cy="568490"/>
            </a:xfrm>
          </p:grpSpPr>
          <p:cxnSp>
            <p:nvCxnSpPr>
              <p:cNvPr id="62" name="Straight Arrow Connector 61"/>
              <p:cNvCxnSpPr>
                <a:stCxn id="63" idx="6"/>
                <a:endCxn id="64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5" name="Can 64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6360607" y="3524256"/>
            <a:ext cx="1487993" cy="397753"/>
            <a:chOff x="5181600" y="3713659"/>
            <a:chExt cx="2126717" cy="568490"/>
          </a:xfrm>
        </p:grpSpPr>
        <p:cxnSp>
          <p:nvCxnSpPr>
            <p:cNvPr id="67" name="Straight Arrow Connector 66"/>
            <p:cNvCxnSpPr>
              <a:stCxn id="68" idx="6"/>
              <a:endCxn id="69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B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0" name="Can 69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1684711" y="3474306"/>
            <a:ext cx="464150" cy="446397"/>
            <a:chOff x="5181600" y="3713659"/>
            <a:chExt cx="654785" cy="629741"/>
          </a:xfrm>
        </p:grpSpPr>
        <p:sp>
          <p:nvSpPr>
            <p:cNvPr id="72" name="Oval 71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73" name="Can 72"/>
            <p:cNvSpPr/>
            <p:nvPr/>
          </p:nvSpPr>
          <p:spPr>
            <a:xfrm>
              <a:off x="5562600" y="4141645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74" name="Can 73"/>
          <p:cNvSpPr/>
          <p:nvPr/>
        </p:nvSpPr>
        <p:spPr>
          <a:xfrm>
            <a:off x="3853482" y="3831574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1684711" y="3979485"/>
            <a:ext cx="464150" cy="446397"/>
            <a:chOff x="2057400" y="3476935"/>
            <a:chExt cx="654785" cy="629741"/>
          </a:xfrm>
        </p:grpSpPr>
        <p:sp>
          <p:nvSpPr>
            <p:cNvPr id="81" name="Oval 80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82" name="Can 81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83" name="Can 82"/>
          <p:cNvSpPr/>
          <p:nvPr/>
        </p:nvSpPr>
        <p:spPr>
          <a:xfrm>
            <a:off x="4920282" y="3859795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82025" y="4067695"/>
            <a:ext cx="1566857" cy="1494905"/>
            <a:chOff x="3462343" y="3327182"/>
            <a:chExt cx="1566857" cy="1494905"/>
          </a:xfrm>
        </p:grpSpPr>
        <p:grpSp>
          <p:nvGrpSpPr>
            <p:cNvPr id="94" name="Group 93"/>
            <p:cNvGrpSpPr/>
            <p:nvPr/>
          </p:nvGrpSpPr>
          <p:grpSpPr>
            <a:xfrm>
              <a:off x="3462343" y="3327182"/>
              <a:ext cx="1487993" cy="397753"/>
              <a:chOff x="5181600" y="3713659"/>
              <a:chExt cx="2126717" cy="568490"/>
            </a:xfrm>
          </p:grpSpPr>
          <p:cxnSp>
            <p:nvCxnSpPr>
              <p:cNvPr id="95" name="Straight Arrow Connector 94"/>
              <p:cNvCxnSpPr>
                <a:stCxn id="96" idx="6"/>
                <a:endCxn id="9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Can 9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3462343" y="3841483"/>
              <a:ext cx="1487993" cy="397753"/>
              <a:chOff x="5181600" y="3713659"/>
              <a:chExt cx="2126717" cy="568490"/>
            </a:xfrm>
          </p:grpSpPr>
          <p:cxnSp>
            <p:nvCxnSpPr>
              <p:cNvPr id="100" name="Straight Arrow Connector 99"/>
              <p:cNvCxnSpPr>
                <a:stCxn id="101" idx="6"/>
                <a:endCxn id="102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3462343" y="4355784"/>
              <a:ext cx="1487993" cy="397753"/>
              <a:chOff x="5181600" y="3713659"/>
              <a:chExt cx="2126717" cy="568490"/>
            </a:xfrm>
          </p:grpSpPr>
          <p:cxnSp>
            <p:nvCxnSpPr>
              <p:cNvPr id="105" name="Straight Arrow Connector 104"/>
              <p:cNvCxnSpPr>
                <a:stCxn id="106" idx="6"/>
                <a:endCxn id="10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8" name="Can 10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109" name="Can 108"/>
            <p:cNvSpPr/>
            <p:nvPr/>
          </p:nvSpPr>
          <p:spPr>
            <a:xfrm>
              <a:off x="3748917" y="3641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0" name="Can 109"/>
            <p:cNvSpPr/>
            <p:nvPr/>
          </p:nvSpPr>
          <p:spPr>
            <a:xfrm>
              <a:off x="4815717" y="365502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1" name="Can 110"/>
            <p:cNvSpPr/>
            <p:nvPr/>
          </p:nvSpPr>
          <p:spPr>
            <a:xfrm>
              <a:off x="3748917" y="417358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2" name="Can 111"/>
            <p:cNvSpPr/>
            <p:nvPr/>
          </p:nvSpPr>
          <p:spPr>
            <a:xfrm>
              <a:off x="4815717" y="4192674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3" name="Can 112"/>
            <p:cNvSpPr/>
            <p:nvPr/>
          </p:nvSpPr>
          <p:spPr>
            <a:xfrm>
              <a:off x="4815717" y="4662270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4" name="Can 113"/>
            <p:cNvSpPr/>
            <p:nvPr/>
          </p:nvSpPr>
          <p:spPr>
            <a:xfrm>
              <a:off x="3748917" y="4664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82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7 L -0.3 3.7037E-7 " pathEditMode="relative" ptsTypes="AA"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20868 0.00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46 L 0.32847 -0.0682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Map-Reduce Triplets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85800"/>
          </a:xfrm>
        </p:spPr>
        <p:txBody>
          <a:bodyPr/>
          <a:lstStyle/>
          <a:p>
            <a:r>
              <a:rPr lang="en-US" dirty="0" smtClean="0"/>
              <a:t>Map-Reduce triplets collects information about the neighborhood of each vertex:</a:t>
            </a:r>
            <a:endParaRPr lang="en-US" dirty="0"/>
          </a:p>
        </p:txBody>
      </p:sp>
      <p:grpSp>
        <p:nvGrpSpPr>
          <p:cNvPr id="154" name="Group 153"/>
          <p:cNvGrpSpPr/>
          <p:nvPr/>
        </p:nvGrpSpPr>
        <p:grpSpPr>
          <a:xfrm>
            <a:off x="2743825" y="5782097"/>
            <a:ext cx="1487993" cy="397753"/>
            <a:chOff x="5181600" y="3713659"/>
            <a:chExt cx="2126717" cy="568490"/>
          </a:xfrm>
        </p:grpSpPr>
        <p:cxnSp>
          <p:nvCxnSpPr>
            <p:cNvPr id="161" name="Straight Arrow Connector 160"/>
            <p:cNvCxnSpPr>
              <a:stCxn id="162" idx="6"/>
              <a:endCxn id="163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4" name="Can 163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43825" y="4267200"/>
            <a:ext cx="1566857" cy="475377"/>
            <a:chOff x="3582025" y="4267200"/>
            <a:chExt cx="1566857" cy="475377"/>
          </a:xfrm>
        </p:grpSpPr>
        <p:grpSp>
          <p:nvGrpSpPr>
            <p:cNvPr id="152" name="Group 151"/>
            <p:cNvGrpSpPr/>
            <p:nvPr/>
          </p:nvGrpSpPr>
          <p:grpSpPr>
            <a:xfrm>
              <a:off x="3582025" y="4267200"/>
              <a:ext cx="1487993" cy="397753"/>
              <a:chOff x="5181600" y="3713659"/>
              <a:chExt cx="2126717" cy="568490"/>
            </a:xfrm>
          </p:grpSpPr>
          <p:cxnSp>
            <p:nvCxnSpPr>
              <p:cNvPr id="169" name="Straight Arrow Connector 168"/>
              <p:cNvCxnSpPr>
                <a:stCxn id="170" idx="6"/>
                <a:endCxn id="171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Oval 169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2" name="Can 171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155" name="Can 154"/>
            <p:cNvSpPr/>
            <p:nvPr/>
          </p:nvSpPr>
          <p:spPr>
            <a:xfrm>
              <a:off x="3868599" y="4572000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56" name="Can 155"/>
            <p:cNvSpPr/>
            <p:nvPr/>
          </p:nvSpPr>
          <p:spPr>
            <a:xfrm>
              <a:off x="4935399" y="458525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43825" y="4962996"/>
            <a:ext cx="1566857" cy="508509"/>
            <a:chOff x="3582025" y="4962996"/>
            <a:chExt cx="1566857" cy="508509"/>
          </a:xfrm>
        </p:grpSpPr>
        <p:grpSp>
          <p:nvGrpSpPr>
            <p:cNvPr id="153" name="Group 152"/>
            <p:cNvGrpSpPr/>
            <p:nvPr/>
          </p:nvGrpSpPr>
          <p:grpSpPr>
            <a:xfrm>
              <a:off x="3582025" y="4962996"/>
              <a:ext cx="1487993" cy="397753"/>
              <a:chOff x="5181600" y="3713659"/>
              <a:chExt cx="2126717" cy="568490"/>
            </a:xfrm>
          </p:grpSpPr>
          <p:cxnSp>
            <p:nvCxnSpPr>
              <p:cNvPr id="165" name="Straight Arrow Connector 164"/>
              <p:cNvCxnSpPr>
                <a:stCxn id="166" idx="6"/>
                <a:endCxn id="16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Oval 16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8" name="Can 16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157" name="Can 156"/>
            <p:cNvSpPr/>
            <p:nvPr/>
          </p:nvSpPr>
          <p:spPr>
            <a:xfrm>
              <a:off x="3868599" y="5295101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58" name="Can 157"/>
            <p:cNvSpPr/>
            <p:nvPr/>
          </p:nvSpPr>
          <p:spPr>
            <a:xfrm>
              <a:off x="4935399" y="5314187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159" name="Can 158"/>
          <p:cNvSpPr/>
          <p:nvPr/>
        </p:nvSpPr>
        <p:spPr>
          <a:xfrm>
            <a:off x="4097199" y="6088583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160" name="Can 159"/>
          <p:cNvSpPr/>
          <p:nvPr/>
        </p:nvSpPr>
        <p:spPr>
          <a:xfrm>
            <a:off x="3030399" y="6091082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43825" y="3487297"/>
            <a:ext cx="1551740" cy="529816"/>
            <a:chOff x="3582025" y="3487297"/>
            <a:chExt cx="1551740" cy="529816"/>
          </a:xfrm>
        </p:grpSpPr>
        <p:sp>
          <p:nvSpPr>
            <p:cNvPr id="146" name="Can 145"/>
            <p:cNvSpPr/>
            <p:nvPr/>
          </p:nvSpPr>
          <p:spPr>
            <a:xfrm>
              <a:off x="3853482" y="3831574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50" name="Can 149"/>
            <p:cNvSpPr/>
            <p:nvPr/>
          </p:nvSpPr>
          <p:spPr>
            <a:xfrm>
              <a:off x="4920282" y="3859795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3582025" y="3487297"/>
              <a:ext cx="1487993" cy="397753"/>
              <a:chOff x="5181600" y="3713659"/>
              <a:chExt cx="2126717" cy="568490"/>
            </a:xfrm>
          </p:grpSpPr>
          <p:cxnSp>
            <p:nvCxnSpPr>
              <p:cNvPr id="174" name="Straight Arrow Connector 173"/>
              <p:cNvCxnSpPr>
                <a:stCxn id="175" idx="6"/>
                <a:endCxn id="176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7" name="Can 176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4648200" y="2590800"/>
            <a:ext cx="1521721" cy="896497"/>
            <a:chOff x="4648200" y="2590800"/>
            <a:chExt cx="1521721" cy="896497"/>
          </a:xfrm>
        </p:grpSpPr>
        <p:sp>
          <p:nvSpPr>
            <p:cNvPr id="46" name="TextBox 45"/>
            <p:cNvSpPr txBox="1"/>
            <p:nvPr/>
          </p:nvSpPr>
          <p:spPr>
            <a:xfrm>
              <a:off x="4648200" y="2590800"/>
              <a:ext cx="1521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3366FF"/>
                  </a:solidFill>
                  <a:latin typeface="Gill Sans Light"/>
                  <a:cs typeface="Gill Sans Light"/>
                </a:rPr>
                <a:t>Src</a:t>
              </a:r>
              <a:r>
                <a:rPr lang="en-US" dirty="0" smtClean="0">
                  <a:solidFill>
                    <a:srgbClr val="3366FF"/>
                  </a:solidFill>
                  <a:latin typeface="Gill Sans Light"/>
                  <a:cs typeface="Gill Sans Light"/>
                </a:rPr>
                <a:t>. or </a:t>
              </a:r>
              <a:r>
                <a:rPr lang="en-US" dirty="0" err="1" smtClean="0">
                  <a:solidFill>
                    <a:srgbClr val="3366FF"/>
                  </a:solidFill>
                  <a:latin typeface="Gill Sans Light"/>
                  <a:cs typeface="Gill Sans Light"/>
                </a:rPr>
                <a:t>Dst</a:t>
              </a:r>
              <a:r>
                <a:rPr lang="en-US" dirty="0" smtClean="0">
                  <a:solidFill>
                    <a:srgbClr val="3366FF"/>
                  </a:solidFill>
                  <a:latin typeface="Gill Sans Light"/>
                  <a:cs typeface="Gill Sans Light"/>
                </a:rPr>
                <a:t>.</a:t>
              </a:r>
            </a:p>
          </p:txBody>
        </p:sp>
        <p:cxnSp>
          <p:nvCxnSpPr>
            <p:cNvPr id="75" name="Straight Arrow Connector 74"/>
            <p:cNvCxnSpPr>
              <a:stCxn id="46" idx="2"/>
            </p:cNvCxnSpPr>
            <p:nvPr/>
          </p:nvCxnSpPr>
          <p:spPr>
            <a:xfrm flipH="1">
              <a:off x="5334000" y="3052465"/>
              <a:ext cx="75061" cy="4348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81000" y="3319665"/>
            <a:ext cx="7070083" cy="584776"/>
            <a:chOff x="381000" y="3319665"/>
            <a:chExt cx="7070083" cy="584776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3319665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 smtClean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(B,    )</a:t>
              </a:r>
              <a:endParaRPr lang="en-US" sz="3200" dirty="0" smtClean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71365" y="3614176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4" name="Rectangle 3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/>
          <p:cNvGrpSpPr/>
          <p:nvPr/>
        </p:nvGrpSpPr>
        <p:grpSpPr>
          <a:xfrm>
            <a:off x="381000" y="4114800"/>
            <a:ext cx="7070083" cy="584776"/>
            <a:chOff x="381000" y="4114800"/>
            <a:chExt cx="7070083" cy="584776"/>
          </a:xfrm>
        </p:grpSpPr>
        <p:sp>
          <p:nvSpPr>
            <p:cNvPr id="180" name="TextBox 179"/>
            <p:cNvSpPr txBox="1"/>
            <p:nvPr/>
          </p:nvSpPr>
          <p:spPr>
            <a:xfrm>
              <a:off x="381000" y="4114800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 smtClean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(C,    )</a:t>
              </a:r>
              <a:endParaRPr lang="en-US" sz="3200" dirty="0" smtClean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715000" y="439788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78" name="Rectangle 77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/>
          <p:cNvGrpSpPr/>
          <p:nvPr/>
        </p:nvGrpSpPr>
        <p:grpSpPr>
          <a:xfrm>
            <a:off x="381000" y="4800600"/>
            <a:ext cx="7070083" cy="584776"/>
            <a:chOff x="381000" y="4800600"/>
            <a:chExt cx="7070083" cy="584776"/>
          </a:xfrm>
        </p:grpSpPr>
        <p:sp>
          <p:nvSpPr>
            <p:cNvPr id="182" name="TextBox 181"/>
            <p:cNvSpPr txBox="1"/>
            <p:nvPr/>
          </p:nvSpPr>
          <p:spPr>
            <a:xfrm>
              <a:off x="381000" y="4800600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 smtClean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(C,    )</a:t>
              </a:r>
              <a:endParaRPr lang="en-US" sz="3200" dirty="0" smtClean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715000" y="508368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82" name="Rectangle 81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/>
          <p:cNvGrpSpPr/>
          <p:nvPr/>
        </p:nvGrpSpPr>
        <p:grpSpPr>
          <a:xfrm>
            <a:off x="381000" y="5663624"/>
            <a:ext cx="7070083" cy="584776"/>
            <a:chOff x="381000" y="5663624"/>
            <a:chExt cx="7070083" cy="584776"/>
          </a:xfrm>
        </p:grpSpPr>
        <p:sp>
          <p:nvSpPr>
            <p:cNvPr id="185" name="TextBox 184"/>
            <p:cNvSpPr txBox="1"/>
            <p:nvPr/>
          </p:nvSpPr>
          <p:spPr>
            <a:xfrm>
              <a:off x="381000" y="5663624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 smtClean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(D,    )</a:t>
              </a:r>
              <a:endParaRPr lang="en-US" sz="3200" dirty="0" smtClean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715000" y="5943600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6096000" y="3293423"/>
            <a:ext cx="2851406" cy="2687551"/>
            <a:chOff x="6096000" y="3293423"/>
            <a:chExt cx="2851406" cy="2687551"/>
          </a:xfrm>
        </p:grpSpPr>
        <p:grpSp>
          <p:nvGrpSpPr>
            <p:cNvPr id="202" name="Group 201"/>
            <p:cNvGrpSpPr/>
            <p:nvPr/>
          </p:nvGrpSpPr>
          <p:grpSpPr>
            <a:xfrm>
              <a:off x="6096000" y="3293423"/>
              <a:ext cx="2851406" cy="2687551"/>
              <a:chOff x="6096000" y="3293423"/>
              <a:chExt cx="2851406" cy="268755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96000" y="3293423"/>
                <a:ext cx="2851406" cy="2687551"/>
                <a:chOff x="6096000" y="3293423"/>
                <a:chExt cx="2851406" cy="2687551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7086600" y="3293423"/>
                  <a:ext cx="10920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prstClr val="black"/>
                      </a:solidFill>
                      <a:latin typeface="Gill Sans Light"/>
                      <a:cs typeface="Gill Sans Light"/>
                    </a:rPr>
                    <a:t>Reduce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7086600" y="3771036"/>
                  <a:ext cx="1181734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dirty="0">
                      <a:solidFill>
                        <a:prstClr val="black"/>
                      </a:solidFill>
                      <a:latin typeface="Gill Sans Light"/>
                      <a:cs typeface="Gill Sans Light"/>
                      <a:sym typeface="Wingdings"/>
                    </a:rPr>
                    <a:t>(B,    )</a:t>
                  </a:r>
                  <a:endParaRPr lang="en-US" sz="3200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7086600" y="4491656"/>
                  <a:ext cx="1860806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dirty="0" smtClean="0">
                      <a:solidFill>
                        <a:prstClr val="black"/>
                      </a:solidFill>
                      <a:latin typeface="Gill Sans Light"/>
                      <a:cs typeface="Gill Sans Light"/>
                      <a:sym typeface="Wingdings"/>
                    </a:rPr>
                    <a:t>(C,    +   </a:t>
                  </a:r>
                  <a:r>
                    <a:rPr lang="en-US" sz="3200" dirty="0">
                      <a:solidFill>
                        <a:prstClr val="black"/>
                      </a:solidFill>
                      <a:latin typeface="Gill Sans Light"/>
                      <a:cs typeface="Gill Sans Light"/>
                      <a:sym typeface="Wingdings"/>
                    </a:rPr>
                    <a:t>)</a:t>
                  </a:r>
                  <a:endParaRPr lang="en-US" sz="3200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086600" y="5206424"/>
                  <a:ext cx="1232829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dirty="0" smtClean="0">
                      <a:solidFill>
                        <a:prstClr val="black"/>
                      </a:solidFill>
                      <a:latin typeface="Gill Sans Light"/>
                      <a:cs typeface="Gill Sans Light"/>
                      <a:sym typeface="Wingdings"/>
                    </a:rPr>
                    <a:t>(D,    </a:t>
                  </a:r>
                  <a:r>
                    <a:rPr lang="en-US" sz="3200" dirty="0">
                      <a:solidFill>
                        <a:prstClr val="black"/>
                      </a:solidFill>
                      <a:latin typeface="Gill Sans Light"/>
                      <a:cs typeface="Gill Sans Light"/>
                      <a:sym typeface="Wingdings"/>
                    </a:rPr>
                    <a:t>)</a:t>
                  </a:r>
                  <a:endParaRPr lang="en-US" sz="3200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6096000" y="3686174"/>
                  <a:ext cx="990600" cy="42862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Arrow Connector 195"/>
                <p:cNvCxnSpPr/>
                <p:nvPr/>
              </p:nvCxnSpPr>
              <p:spPr>
                <a:xfrm>
                  <a:off x="6248400" y="4466078"/>
                  <a:ext cx="838200" cy="3345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Arrow Connector 196"/>
                <p:cNvCxnSpPr/>
                <p:nvPr/>
              </p:nvCxnSpPr>
              <p:spPr>
                <a:xfrm flipV="1">
                  <a:off x="6248400" y="4800600"/>
                  <a:ext cx="838200" cy="3612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Arrow Connector 197"/>
                <p:cNvCxnSpPr>
                  <a:endCxn id="194" idx="1"/>
                </p:cNvCxnSpPr>
                <p:nvPr/>
              </p:nvCxnSpPr>
              <p:spPr>
                <a:xfrm flipV="1">
                  <a:off x="6248400" y="5498812"/>
                  <a:ext cx="838200" cy="482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8098910" y="4688529"/>
                <a:ext cx="243031" cy="234122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735412" y="4038600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94" name="Rectangle 93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95" name="Straight Connector 94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/>
            <p:cNvGrpSpPr/>
            <p:nvPr/>
          </p:nvGrpSpPr>
          <p:grpSpPr>
            <a:xfrm>
              <a:off x="7772400" y="475696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98" name="Rectangle 97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99" name="Straight Connector 98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8432800" y="475696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102" name="Rectangle 101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735412" y="5514301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106" name="Rectangle 105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/>
          <p:cNvSpPr txBox="1"/>
          <p:nvPr/>
        </p:nvSpPr>
        <p:spPr>
          <a:xfrm>
            <a:off x="7086600" y="5895425"/>
            <a:ext cx="1533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Message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Combiners</a:t>
            </a:r>
          </a:p>
        </p:txBody>
      </p:sp>
    </p:spTree>
    <p:extLst>
      <p:ext uri="{BB962C8B-B14F-4D97-AF65-F5344CB8AC3E}">
        <p14:creationId xmlns:p14="http://schemas.microsoft.com/office/powerpoint/2010/main" val="11606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0"/>
            <a:ext cx="9144000" cy="1981200"/>
          </a:xfrm>
        </p:spPr>
        <p:txBody>
          <a:bodyPr/>
          <a:lstStyle/>
          <a:p>
            <a:r>
              <a:rPr lang="en-US" sz="4000" dirty="0" smtClean="0"/>
              <a:t>Using these basic </a:t>
            </a:r>
            <a:r>
              <a:rPr lang="en-US" sz="4000" dirty="0" err="1" smtClean="0"/>
              <a:t>GraphX</a:t>
            </a:r>
            <a:r>
              <a:rPr lang="en-US" sz="4000" dirty="0" smtClean="0"/>
              <a:t> operators </a:t>
            </a:r>
            <a:br>
              <a:rPr lang="en-US" sz="4000" dirty="0" smtClean="0"/>
            </a:br>
            <a:r>
              <a:rPr lang="en-US" sz="4000" dirty="0" smtClean="0"/>
              <a:t>we implemented </a:t>
            </a:r>
            <a:r>
              <a:rPr lang="en-US" sz="4000" dirty="0" err="1" smtClean="0">
                <a:solidFill>
                  <a:srgbClr val="3366FF"/>
                </a:solidFill>
              </a:rPr>
              <a:t>Pregel</a:t>
            </a:r>
            <a:r>
              <a:rPr lang="en-US" sz="4000" dirty="0" smtClean="0">
                <a:solidFill>
                  <a:srgbClr val="3366FF"/>
                </a:solidFill>
              </a:rPr>
              <a:t> </a:t>
            </a:r>
            <a:r>
              <a:rPr lang="en-US" sz="4000" dirty="0"/>
              <a:t>and </a:t>
            </a:r>
            <a:r>
              <a:rPr lang="en-US" sz="4000" dirty="0" err="1">
                <a:solidFill>
                  <a:srgbClr val="3366FF"/>
                </a:solidFill>
              </a:rPr>
              <a:t>GraphLab</a:t>
            </a:r>
            <a:r>
              <a:rPr lang="en-US" sz="4000" dirty="0">
                <a:solidFill>
                  <a:srgbClr val="3366FF"/>
                </a:solidFill>
              </a:rPr>
              <a:t> </a:t>
            </a:r>
            <a:r>
              <a:rPr lang="en-US" sz="4000" dirty="0" smtClean="0">
                <a:solidFill>
                  <a:srgbClr val="3366FF"/>
                </a:solidFill>
              </a:rPr>
              <a:t/>
            </a:r>
            <a:br>
              <a:rPr lang="en-US" sz="4000" dirty="0" smtClean="0">
                <a:solidFill>
                  <a:srgbClr val="3366FF"/>
                </a:solidFill>
              </a:rPr>
            </a:br>
            <a:r>
              <a:rPr lang="en-US" sz="4000" dirty="0" smtClean="0"/>
              <a:t>in under </a:t>
            </a:r>
            <a:r>
              <a:rPr lang="en-US" sz="5400" dirty="0" smtClean="0"/>
              <a:t>50 </a:t>
            </a:r>
            <a:r>
              <a:rPr lang="en-US" sz="5400" dirty="0"/>
              <a:t>lines </a:t>
            </a:r>
            <a:r>
              <a:rPr lang="en-US" sz="4000" dirty="0"/>
              <a:t>of code!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5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9200"/>
            <a:ext cx="7239000" cy="45433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Social Graph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43200" y="5816024"/>
            <a:ext cx="36984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Karate Club Network</a:t>
            </a:r>
          </a:p>
        </p:txBody>
      </p:sp>
    </p:spTree>
    <p:extLst>
      <p:ext uri="{BB962C8B-B14F-4D97-AF65-F5344CB8AC3E}">
        <p14:creationId xmlns:p14="http://schemas.microsoft.com/office/powerpoint/2010/main" val="29603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2057400"/>
          </a:xfrm>
        </p:spPr>
        <p:txBody>
          <a:bodyPr/>
          <a:lstStyle/>
          <a:p>
            <a:r>
              <a:rPr lang="en-US" sz="5000" dirty="0" smtClean="0"/>
              <a:t>The </a:t>
            </a:r>
            <a:r>
              <a:rPr lang="en-US" sz="5000" dirty="0" err="1" smtClean="0"/>
              <a:t>GraphX</a:t>
            </a:r>
            <a:r>
              <a:rPr lang="en-US" sz="5000" dirty="0" smtClean="0"/>
              <a:t> Stack</a:t>
            </a:r>
            <a:br>
              <a:rPr lang="en-US" sz="5000" dirty="0" smtClean="0"/>
            </a:br>
            <a:r>
              <a:rPr lang="en-US" sz="5000" dirty="0" smtClean="0"/>
              <a:t>(Lines of Code)</a:t>
            </a:r>
            <a:endParaRPr lang="en-US" sz="5000" dirty="0"/>
          </a:p>
        </p:txBody>
      </p:sp>
      <p:grpSp>
        <p:nvGrpSpPr>
          <p:cNvPr id="2" name="Group 1"/>
          <p:cNvGrpSpPr/>
          <p:nvPr/>
        </p:nvGrpSpPr>
        <p:grpSpPr>
          <a:xfrm>
            <a:off x="466331" y="2378194"/>
            <a:ext cx="8220469" cy="2803406"/>
            <a:chOff x="466331" y="2587038"/>
            <a:chExt cx="8220469" cy="2803406"/>
          </a:xfrm>
        </p:grpSpPr>
        <p:sp>
          <p:nvSpPr>
            <p:cNvPr id="15" name="Rectangle 14"/>
            <p:cNvSpPr/>
            <p:nvPr/>
          </p:nvSpPr>
          <p:spPr>
            <a:xfrm>
              <a:off x="466331" y="4164548"/>
              <a:ext cx="8220467" cy="523615"/>
            </a:xfrm>
            <a:prstGeom prst="rect">
              <a:avLst/>
            </a:prstGeom>
            <a:solidFill>
              <a:srgbClr val="D15855"/>
            </a:solidFill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b="1" dirty="0" err="1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GraphX</a:t>
              </a:r>
              <a:r>
                <a:rPr lang="en-US" sz="2800" dirty="0" smtClean="0">
                  <a:solidFill>
                    <a:prstClr val="white"/>
                  </a:solidFill>
                  <a:latin typeface="Gill Sans Light"/>
                </a:rPr>
                <a:t> </a:t>
              </a:r>
              <a:r>
                <a:rPr lang="en-US" sz="2200" dirty="0" smtClean="0">
                  <a:solidFill>
                    <a:prstClr val="white"/>
                  </a:solidFill>
                  <a:latin typeface="Gill Sans Light"/>
                </a:rPr>
                <a:t>(2,500)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6334" y="4798489"/>
              <a:ext cx="8220466" cy="5919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4E85CB"/>
              </a:solidFill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</a:rPr>
                <a:t>Spark (30,000) 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6331" y="3544753"/>
              <a:ext cx="4224533" cy="523615"/>
            </a:xfrm>
            <a:prstGeom prst="rect">
              <a:avLst/>
            </a:prstGeom>
            <a:solidFill>
              <a:schemeClr val="accent6"/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 err="1" smtClean="0">
                  <a:solidFill>
                    <a:prstClr val="black"/>
                  </a:solidFill>
                  <a:latin typeface="Gill Sans Light"/>
                </a:rPr>
                <a:t>Pregel</a:t>
              </a:r>
              <a:r>
                <a:rPr lang="en-US" sz="2200" dirty="0" smtClean="0">
                  <a:solidFill>
                    <a:prstClr val="black"/>
                  </a:solidFill>
                  <a:latin typeface="Gill Sans Light"/>
                </a:rPr>
                <a:t> API (34)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6334" y="2587038"/>
              <a:ext cx="1235474" cy="8196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 smtClean="0">
                  <a:solidFill>
                    <a:prstClr val="black"/>
                  </a:solidFill>
                  <a:latin typeface="Gill Sans Light"/>
                </a:rPr>
                <a:t>PageRank (20)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97690" y="2587038"/>
              <a:ext cx="1640262" cy="8196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 smtClean="0">
                  <a:solidFill>
                    <a:prstClr val="black"/>
                  </a:solidFill>
                  <a:latin typeface="Gill Sans Light"/>
                </a:rPr>
                <a:t>Connected Comp. (20)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33834" y="2587038"/>
              <a:ext cx="1157032" cy="8149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 smtClean="0">
                  <a:solidFill>
                    <a:prstClr val="black"/>
                  </a:solidFill>
                  <a:latin typeface="Gill Sans Light"/>
                </a:rPr>
                <a:t>K-core</a:t>
              </a:r>
            </a:p>
            <a:p>
              <a:pPr algn="ctr"/>
              <a:r>
                <a:rPr lang="en-US" sz="2200" dirty="0" smtClean="0">
                  <a:solidFill>
                    <a:prstClr val="black"/>
                  </a:solidFill>
                  <a:latin typeface="Gill Sans Light"/>
                </a:rPr>
                <a:t>(60)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86748" y="2587038"/>
              <a:ext cx="965045" cy="14813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 smtClean="0">
                  <a:solidFill>
                    <a:prstClr val="black"/>
                  </a:solidFill>
                  <a:latin typeface="Gill Sans Light"/>
                </a:rPr>
                <a:t>Triangle</a:t>
              </a:r>
            </a:p>
            <a:p>
              <a:pPr algn="ctr"/>
              <a:r>
                <a:rPr lang="en-US" sz="2200" dirty="0" smtClean="0">
                  <a:solidFill>
                    <a:prstClr val="black"/>
                  </a:solidFill>
                  <a:latin typeface="Gill Sans Light"/>
                </a:rPr>
                <a:t>Count</a:t>
              </a:r>
            </a:p>
            <a:p>
              <a:pPr algn="ctr"/>
              <a:r>
                <a:rPr lang="en-US" sz="2200" dirty="0" smtClean="0">
                  <a:solidFill>
                    <a:prstClr val="black"/>
                  </a:solidFill>
                  <a:latin typeface="Gill Sans Light"/>
                </a:rPr>
                <a:t>(50)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87753" y="2587038"/>
              <a:ext cx="887516" cy="14813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 smtClean="0">
                  <a:solidFill>
                    <a:prstClr val="black"/>
                  </a:solidFill>
                  <a:latin typeface="Gill Sans Light"/>
                </a:rPr>
                <a:t>LDA</a:t>
              </a:r>
            </a:p>
            <a:p>
              <a:pPr algn="ctr"/>
              <a:r>
                <a:rPr lang="en-US" sz="2200" dirty="0" smtClean="0">
                  <a:solidFill>
                    <a:prstClr val="black"/>
                  </a:solidFill>
                  <a:latin typeface="Gill Sans Light"/>
                </a:rPr>
                <a:t>(220)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66086" y="2587038"/>
              <a:ext cx="1020712" cy="14813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 smtClean="0">
                  <a:solidFill>
                    <a:prstClr val="black"/>
                  </a:solidFill>
                  <a:latin typeface="Gill Sans Light"/>
                </a:rPr>
                <a:t>SVD++</a:t>
              </a:r>
            </a:p>
            <a:p>
              <a:pPr algn="ctr"/>
              <a:r>
                <a:rPr lang="en-US" sz="2200" dirty="0" smtClean="0">
                  <a:solidFill>
                    <a:prstClr val="black"/>
                  </a:solidFill>
                  <a:latin typeface="Gill Sans Light"/>
                </a:rPr>
                <a:t>(110)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923431" y="3285323"/>
              <a:ext cx="564334" cy="120146"/>
              <a:chOff x="5698373" y="3216679"/>
              <a:chExt cx="564334" cy="120146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698373" y="3216679"/>
                <a:ext cx="120146" cy="12014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20467" y="3216679"/>
                <a:ext cx="120146" cy="12014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42561" y="3216679"/>
                <a:ext cx="120146" cy="12014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762000" y="5410200"/>
            <a:ext cx="7700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Some algorithms are more naturally expressed </a:t>
            </a:r>
          </a:p>
          <a:p>
            <a:pPr algn="ctr"/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using the </a:t>
            </a:r>
            <a:r>
              <a:rPr lang="en-US" sz="3200" dirty="0" err="1" smtClean="0">
                <a:solidFill>
                  <a:prstClr val="black"/>
                </a:solidFill>
                <a:latin typeface="Gill Sans Light"/>
                <a:cs typeface="Gill Sans Light"/>
              </a:rPr>
              <a:t>GraphX</a:t>
            </a:r>
            <a:r>
              <a:rPr lang="en-US" sz="3200" dirty="0" smtClean="0">
                <a:solidFill>
                  <a:prstClr val="black"/>
                </a:solidFill>
                <a:latin typeface="Gill Sans Light"/>
                <a:cs typeface="Gill Sans Light"/>
              </a:rPr>
              <a:t> primitive operators</a:t>
            </a:r>
          </a:p>
        </p:txBody>
      </p:sp>
    </p:spTree>
    <p:extLst>
      <p:ext uri="{BB962C8B-B14F-4D97-AF65-F5344CB8AC3E}">
        <p14:creationId xmlns:p14="http://schemas.microsoft.com/office/powerpoint/2010/main" val="383221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9200"/>
            <a:ext cx="9144000" cy="1981200"/>
          </a:xfrm>
        </p:spPr>
        <p:txBody>
          <a:bodyPr/>
          <a:lstStyle/>
          <a:p>
            <a:r>
              <a:rPr lang="en-US" sz="3600" dirty="0" smtClean="0"/>
              <a:t>We express </a:t>
            </a:r>
            <a:r>
              <a:rPr lang="en-US" sz="3600" i="1" dirty="0" smtClean="0">
                <a:solidFill>
                  <a:srgbClr val="3366FF"/>
                </a:solidFill>
              </a:rPr>
              <a:t>enhanced</a:t>
            </a:r>
            <a:r>
              <a:rPr lang="en-US" sz="3600" dirty="0" smtClean="0">
                <a:solidFill>
                  <a:srgbClr val="3366FF"/>
                </a:solidFill>
              </a:rPr>
              <a:t> </a:t>
            </a:r>
            <a:r>
              <a:rPr lang="en-US" sz="3600" dirty="0" err="1" smtClean="0"/>
              <a:t>Pregel</a:t>
            </a:r>
            <a:r>
              <a:rPr lang="en-US" sz="3600" dirty="0" smtClean="0"/>
              <a:t> and </a:t>
            </a:r>
            <a:r>
              <a:rPr lang="en-US" sz="3600" dirty="0" err="1" smtClean="0"/>
              <a:t>GraphLab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abstractions using the </a:t>
            </a:r>
            <a:r>
              <a:rPr lang="en-US" sz="3600" dirty="0" err="1" smtClean="0"/>
              <a:t>GraphX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3366FF"/>
                </a:solidFill>
              </a:rPr>
              <a:t>operators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in less than </a:t>
            </a:r>
            <a:r>
              <a:rPr lang="en-US" sz="3600" dirty="0" smtClean="0">
                <a:solidFill>
                  <a:srgbClr val="3366FF"/>
                </a:solidFill>
              </a:rPr>
              <a:t>50 lines of code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5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i="1" dirty="0" smtClean="0">
                <a:latin typeface="Gill Sans Light"/>
                <a:cs typeface="Gill Sans Light"/>
              </a:rPr>
              <a:t>Enhanced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r>
              <a:rPr lang="en-US" dirty="0" err="1" smtClean="0">
                <a:latin typeface="Gill Sans Light"/>
                <a:cs typeface="Gill Sans Light"/>
              </a:rPr>
              <a:t>Pregel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r>
              <a:rPr lang="en-US" dirty="0" smtClean="0"/>
              <a:t>in </a:t>
            </a:r>
            <a:r>
              <a:rPr lang="en-US" dirty="0" err="1" smtClean="0"/>
              <a:t>GraphX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15" y="6320135"/>
            <a:ext cx="6424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Malewicz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et al. 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PODC’09, SIGMOD’10]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447800"/>
            <a:ext cx="586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pregelPR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,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messageList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): </a:t>
            </a:r>
            <a:endParaRPr lang="en-US" sz="2000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3772" y="1905000"/>
            <a:ext cx="6400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Receive all the </a:t>
            </a:r>
            <a:r>
              <a:rPr lang="en-US" sz="2000" dirty="0" smtClean="0">
                <a:solidFill>
                  <a:srgbClr val="008000"/>
                </a:solidFill>
                <a:latin typeface="Menlo Regular"/>
                <a:cs typeface="Menlo Regular"/>
              </a:rPr>
              <a:t>messages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total 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= 0</a:t>
            </a:r>
          </a:p>
          <a:p>
            <a:r>
              <a:rPr lang="en-US" sz="2000" i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in 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messageList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) 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total 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= total +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endParaRPr lang="en-US" sz="2000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3772" y="3474660"/>
            <a:ext cx="5851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Update the rank of this vertex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R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 = 0.15 + total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3772" y="4419600"/>
            <a:ext cx="59280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Send new messages </a:t>
            </a:r>
            <a:r>
              <a:rPr lang="en-US" sz="2000" dirty="0" smtClean="0">
                <a:solidFill>
                  <a:srgbClr val="008000"/>
                </a:solidFill>
                <a:latin typeface="Menlo Regular"/>
                <a:cs typeface="Menlo Regular"/>
              </a:rPr>
              <a:t>to neighbors</a:t>
            </a:r>
            <a:endParaRPr lang="en-US" sz="2000" dirty="0">
              <a:solidFill>
                <a:srgbClr val="008000"/>
              </a:solidFill>
              <a:latin typeface="Menlo Regular"/>
              <a:cs typeface="Menlo Regular"/>
            </a:endParaRPr>
          </a:p>
          <a:p>
            <a:r>
              <a:rPr lang="en-US" sz="2000" i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(j in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 :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Send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]/E[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 to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vertex</a:t>
            </a:r>
            <a:endParaRPr lang="en-US" sz="2000" b="1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638800" y="1219200"/>
            <a:ext cx="3048000" cy="762000"/>
          </a:xfrm>
          <a:prstGeom prst="wedgeRoundRectCallout">
            <a:avLst>
              <a:gd name="adj1" fmla="val -89731"/>
              <a:gd name="adj2" fmla="val 5859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Require Message Combiners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362200" y="1447800"/>
            <a:ext cx="18288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messageSum</a:t>
            </a:r>
            <a:endParaRPr lang="en-US" sz="2000" dirty="0"/>
          </a:p>
        </p:txBody>
      </p:sp>
      <p:sp>
        <p:nvSpPr>
          <p:cNvPr id="72" name="Rounded Rectangle 71"/>
          <p:cNvSpPr/>
          <p:nvPr/>
        </p:nvSpPr>
        <p:spPr>
          <a:xfrm>
            <a:off x="3048000" y="2325458"/>
            <a:ext cx="1828800" cy="366442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messageSum</a:t>
            </a:r>
            <a:endParaRPr lang="en-US" sz="2000" dirty="0"/>
          </a:p>
        </p:txBody>
      </p:sp>
      <p:sp>
        <p:nvSpPr>
          <p:cNvPr id="73" name="Rounded Rectangular Callout 72"/>
          <p:cNvSpPr/>
          <p:nvPr/>
        </p:nvSpPr>
        <p:spPr>
          <a:xfrm>
            <a:off x="6172200" y="4010561"/>
            <a:ext cx="2819400" cy="1706940"/>
          </a:xfrm>
          <a:prstGeom prst="wedgeRoundRectCallout">
            <a:avLst>
              <a:gd name="adj1" fmla="val -51459"/>
              <a:gd name="adj2" fmla="val -82153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Remove Message Computation</a:t>
            </a:r>
            <a:br>
              <a:rPr lang="en-US" dirty="0" smtClean="0"/>
            </a:br>
            <a:r>
              <a:rPr lang="en-US" dirty="0" smtClean="0"/>
              <a:t>from the</a:t>
            </a:r>
          </a:p>
          <a:p>
            <a:pPr algn="ctr"/>
            <a:r>
              <a:rPr lang="en-US" dirty="0" smtClean="0"/>
              <a:t>Vertex Program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457200" y="4495800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sendMsg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j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, R[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], R[j], E[</a:t>
            </a:r>
            <a:r>
              <a:rPr lang="en-US" sz="2000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]):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2000" dirty="0" smtClean="0">
                <a:solidFill>
                  <a:srgbClr val="008000"/>
                </a:solidFill>
                <a:latin typeface="Menlo Regular"/>
                <a:cs typeface="Menlo Regular"/>
              </a:rPr>
              <a:t>Compute single message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return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]/E[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</a:t>
            </a:r>
            <a:endParaRPr lang="en-US" sz="2000" dirty="0" smtClean="0">
              <a:solidFill>
                <a:prstClr val="black"/>
              </a:solidFill>
              <a:latin typeface="Menlo Regular"/>
              <a:cs typeface="Menlo Regular"/>
            </a:endParaRP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endParaRPr lang="en-US" sz="2000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57200" y="4010561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prstClr val="black"/>
                </a:solidFill>
                <a:latin typeface="Menlo Regular"/>
                <a:cs typeface="Menlo Regular"/>
              </a:rPr>
              <a:t>combineMsg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(a, b):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</a:t>
            </a:r>
            <a:r>
              <a:rPr lang="en-US" sz="2000" dirty="0" smtClean="0">
                <a:solidFill>
                  <a:srgbClr val="008000"/>
                </a:solidFill>
                <a:latin typeface="Menlo Regular"/>
                <a:cs typeface="Menlo Regular"/>
              </a:rPr>
              <a:t>Compute sum of two messages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return a + b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endParaRPr lang="en-US" sz="2000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0741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8C8E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2228 " pathEditMode="relative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2228 " pathEditMode="relative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8C8E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79E-7 -0.22227 L -0.06751 0.000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4" y="1111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5768 " pathEditMode="relative" ptsTypes="AA">
                                      <p:cBhvr>
                                        <p:cTn id="6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1" grpId="0"/>
      <p:bldP spid="11" grpId="1"/>
      <p:bldP spid="11" grpId="2"/>
      <p:bldP spid="12" grpId="0" animBg="1"/>
      <p:bldP spid="14" grpId="0" animBg="1"/>
      <p:bldP spid="72" grpId="0" animBg="1"/>
      <p:bldP spid="73" grpId="0" animBg="1"/>
      <p:bldP spid="74" grpId="0"/>
      <p:bldP spid="75" grpId="0"/>
      <p:bldP spid="75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 System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1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ounded Rectangle 321"/>
          <p:cNvSpPr/>
          <p:nvPr/>
        </p:nvSpPr>
        <p:spPr>
          <a:xfrm>
            <a:off x="152400" y="4520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Part.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152400" y="1853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Part. 1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4191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28600" y="2435052"/>
            <a:ext cx="3459480" cy="1756352"/>
            <a:chOff x="457200" y="2287562"/>
            <a:chExt cx="3459480" cy="1756352"/>
          </a:xfrm>
        </p:grpSpPr>
        <p:cxnSp>
          <p:nvCxnSpPr>
            <p:cNvPr id="137" name="Straight Connector 136"/>
            <p:cNvCxnSpPr/>
            <p:nvPr/>
          </p:nvCxnSpPr>
          <p:spPr>
            <a:xfrm flipH="1" flipV="1">
              <a:off x="762000" y="2619510"/>
              <a:ext cx="7620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1600200" y="2619510"/>
              <a:ext cx="9144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62000" y="2619510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514600" y="2619510"/>
              <a:ext cx="10668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57200" y="228756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2209800" y="2287562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7" name="Oval 166"/>
            <p:cNvSpPr/>
            <p:nvPr/>
          </p:nvSpPr>
          <p:spPr>
            <a:xfrm>
              <a:off x="123444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9" name="Oval 166"/>
            <p:cNvSpPr/>
            <p:nvPr/>
          </p:nvSpPr>
          <p:spPr>
            <a:xfrm>
              <a:off x="327660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1" name="Can 170"/>
            <p:cNvSpPr/>
            <p:nvPr/>
          </p:nvSpPr>
          <p:spPr>
            <a:xfrm>
              <a:off x="1447800" y="2474194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2" name="Can 171"/>
            <p:cNvSpPr/>
            <p:nvPr/>
          </p:nvSpPr>
          <p:spPr>
            <a:xfrm>
              <a:off x="94488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3" name="Can 172"/>
            <p:cNvSpPr/>
            <p:nvPr/>
          </p:nvSpPr>
          <p:spPr>
            <a:xfrm>
              <a:off x="190500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2967642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8600" y="4186090"/>
            <a:ext cx="3460552" cy="1862296"/>
            <a:chOff x="457200" y="4038600"/>
            <a:chExt cx="3460552" cy="1862296"/>
          </a:xfrm>
        </p:grpSpPr>
        <p:cxnSp>
          <p:nvCxnSpPr>
            <p:cNvPr id="143" name="Straight Connector 142"/>
            <p:cNvCxnSpPr/>
            <p:nvPr/>
          </p:nvCxnSpPr>
          <p:spPr>
            <a:xfrm flipH="1">
              <a:off x="2514600" y="4181074"/>
              <a:ext cx="10668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600200" y="4181074"/>
              <a:ext cx="9144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62000" y="4181074"/>
              <a:ext cx="762000" cy="1463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62000" y="5583154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4572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22098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1232360" y="4038600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0" name="Oval 167"/>
            <p:cNvSpPr/>
            <p:nvPr/>
          </p:nvSpPr>
          <p:spPr>
            <a:xfrm>
              <a:off x="3268776" y="4051266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4" name="Can 173"/>
            <p:cNvSpPr/>
            <p:nvPr/>
          </p:nvSpPr>
          <p:spPr>
            <a:xfrm>
              <a:off x="1427867" y="5477712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5" name="Can 174"/>
            <p:cNvSpPr/>
            <p:nvPr/>
          </p:nvSpPr>
          <p:spPr>
            <a:xfrm>
              <a:off x="9906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6" name="Can 175"/>
            <p:cNvSpPr/>
            <p:nvPr/>
          </p:nvSpPr>
          <p:spPr>
            <a:xfrm>
              <a:off x="19050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2967642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400" dirty="0" smtClean="0"/>
              <a:t>Distributed Graphs as Tables (RDDs)</a:t>
            </a:r>
            <a:endParaRPr lang="en-US" sz="4400" dirty="0"/>
          </a:p>
        </p:txBody>
      </p:sp>
      <p:sp>
        <p:nvSpPr>
          <p:cNvPr id="130" name="Oval 129"/>
          <p:cNvSpPr/>
          <p:nvPr/>
        </p:nvSpPr>
        <p:spPr>
          <a:xfrm>
            <a:off x="3048000" y="3871364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44221" y="1219200"/>
            <a:ext cx="2119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Property Graph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228600" y="2432094"/>
            <a:ext cx="685800" cy="695437"/>
            <a:chOff x="5334000" y="1751701"/>
            <a:chExt cx="685800" cy="695437"/>
          </a:xfrm>
        </p:grpSpPr>
        <p:sp>
          <p:nvSpPr>
            <p:cNvPr id="189" name="Oval 188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0" name="Can 189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981200" y="2435057"/>
            <a:ext cx="685800" cy="695437"/>
            <a:chOff x="5334000" y="1751701"/>
            <a:chExt cx="685800" cy="695437"/>
          </a:xfrm>
        </p:grpSpPr>
        <p:sp>
          <p:nvSpPr>
            <p:cNvPr id="192" name="Oval 191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3" name="Can 192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057316" y="3873662"/>
            <a:ext cx="685800" cy="695437"/>
            <a:chOff x="5334000" y="1751701"/>
            <a:chExt cx="685800" cy="695437"/>
          </a:xfrm>
        </p:grpSpPr>
        <p:sp>
          <p:nvSpPr>
            <p:cNvPr id="195" name="Oval 194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6" name="Can 195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981200" y="5408306"/>
            <a:ext cx="685800" cy="695437"/>
            <a:chOff x="5334000" y="1751701"/>
            <a:chExt cx="685800" cy="695437"/>
          </a:xfrm>
        </p:grpSpPr>
        <p:sp>
          <p:nvSpPr>
            <p:cNvPr id="198" name="Oval 197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9" name="Can 198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01" name="Oval 200"/>
          <p:cNvSpPr/>
          <p:nvPr/>
        </p:nvSpPr>
        <p:spPr>
          <a:xfrm>
            <a:off x="1003760" y="3866050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00305" y="3866050"/>
            <a:ext cx="685800" cy="695437"/>
            <a:chOff x="5334000" y="1751701"/>
            <a:chExt cx="685800" cy="695437"/>
          </a:xfrm>
        </p:grpSpPr>
        <p:sp>
          <p:nvSpPr>
            <p:cNvPr id="186" name="Oval 185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7" name="Can 186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28600" y="5408306"/>
            <a:ext cx="685800" cy="695437"/>
            <a:chOff x="5334000" y="1751701"/>
            <a:chExt cx="685800" cy="695437"/>
          </a:xfrm>
        </p:grpSpPr>
        <p:sp>
          <p:nvSpPr>
            <p:cNvPr id="203" name="Oval 202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4" name="Can 203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267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 rot="20321068" flipH="1">
            <a:off x="3711664" y="3779337"/>
            <a:ext cx="113443" cy="478708"/>
            <a:chOff x="2622553" y="5181600"/>
            <a:chExt cx="144462" cy="609600"/>
          </a:xfrm>
        </p:grpSpPr>
        <p:sp>
          <p:nvSpPr>
            <p:cNvPr id="75" name="Right Triangle 74"/>
            <p:cNvSpPr/>
            <p:nvPr/>
          </p:nvSpPr>
          <p:spPr>
            <a:xfrm rot="10800000" flipH="1">
              <a:off x="2622553" y="5599113"/>
              <a:ext cx="144462" cy="192087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2651126" y="5181600"/>
              <a:ext cx="76198" cy="457200"/>
            </a:xfrm>
            <a:prstGeom prst="can">
              <a:avLst>
                <a:gd name="adj" fmla="val 4583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7391400" y="990600"/>
            <a:ext cx="1600200" cy="5779852"/>
            <a:chOff x="7391400" y="990600"/>
            <a:chExt cx="1600200" cy="5779852"/>
          </a:xfrm>
        </p:grpSpPr>
        <p:grpSp>
          <p:nvGrpSpPr>
            <p:cNvPr id="240" name="Group 239"/>
            <p:cNvGrpSpPr/>
            <p:nvPr/>
          </p:nvGrpSpPr>
          <p:grpSpPr>
            <a:xfrm>
              <a:off x="7391400" y="990600"/>
              <a:ext cx="1600200" cy="5779852"/>
              <a:chOff x="4191000" y="1143000"/>
              <a:chExt cx="1752600" cy="5562600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4191000" y="1220272"/>
                <a:ext cx="1752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Edge Table 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(RDD)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96" name="Rounded Rectangle 295"/>
            <p:cNvSpPr/>
            <p:nvPr/>
          </p:nvSpPr>
          <p:spPr>
            <a:xfrm>
              <a:off x="7487492" y="192448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7487492" y="436779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9" name="Group 318"/>
            <p:cNvGrpSpPr/>
            <p:nvPr/>
          </p:nvGrpSpPr>
          <p:grpSpPr>
            <a:xfrm>
              <a:off x="7561997" y="1981200"/>
              <a:ext cx="1259006" cy="4648200"/>
              <a:chOff x="7581878" y="1981200"/>
              <a:chExt cx="1259006" cy="464820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7581878" y="198120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46" name="Straight Connector 245"/>
                <p:cNvCxnSpPr>
                  <a:stCxn id="256" idx="6"/>
                  <a:endCxn id="257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581878" y="256334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2" name="Straight Connector 261"/>
                <p:cNvCxnSpPr>
                  <a:stCxn id="264" idx="6"/>
                  <a:endCxn id="26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Can 26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7581878" y="3727626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7" name="Straight Connector 266"/>
                <p:cNvCxnSpPr>
                  <a:stCxn id="269" idx="6"/>
                  <a:endCxn id="27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Can 26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7581878" y="3145484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2" name="Straight Connector 271"/>
                <p:cNvCxnSpPr>
                  <a:stCxn id="274" idx="6"/>
                  <a:endCxn id="27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7581878" y="4462168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7" name="Straight Connector 276"/>
                <p:cNvCxnSpPr>
                  <a:stCxn id="279" idx="6"/>
                  <a:endCxn id="28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Can 27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581878" y="504431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2" name="Straight Connector 281"/>
                <p:cNvCxnSpPr>
                  <a:stCxn id="284" idx="6"/>
                  <a:endCxn id="28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Can 28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581878" y="6208593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7" name="Straight Connector 286"/>
                <p:cNvCxnSpPr>
                  <a:stCxn id="289" idx="6"/>
                  <a:endCxn id="29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Can 28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581878" y="562645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92" name="Straight Connector 291"/>
                <p:cNvCxnSpPr>
                  <a:stCxn id="294" idx="6"/>
                  <a:endCxn id="29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  <p:grpSp>
        <p:nvGrpSpPr>
          <p:cNvPr id="224" name="Group 223"/>
          <p:cNvGrpSpPr/>
          <p:nvPr/>
        </p:nvGrpSpPr>
        <p:grpSpPr>
          <a:xfrm>
            <a:off x="4615571" y="2357290"/>
            <a:ext cx="450864" cy="4284613"/>
            <a:chOff x="4844171" y="2209800"/>
            <a:chExt cx="450864" cy="4284613"/>
          </a:xfrm>
        </p:grpSpPr>
        <p:sp>
          <p:nvSpPr>
            <p:cNvPr id="207" name="Oval 20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8" name="Can 20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1" name="Can 210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4" name="Can 213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5791200" y="995707"/>
            <a:ext cx="1295400" cy="5791052"/>
            <a:chOff x="5791200" y="990600"/>
            <a:chExt cx="1295400" cy="5791052"/>
          </a:xfrm>
        </p:grpSpPr>
        <p:grpSp>
          <p:nvGrpSpPr>
            <p:cNvPr id="356" name="Group 355"/>
            <p:cNvGrpSpPr/>
            <p:nvPr/>
          </p:nvGrpSpPr>
          <p:grpSpPr>
            <a:xfrm>
              <a:off x="5791200" y="990600"/>
              <a:ext cx="1295400" cy="5791052"/>
              <a:chOff x="4191000" y="1138090"/>
              <a:chExt cx="1752600" cy="5567510"/>
            </a:xfrm>
          </p:grpSpPr>
          <p:sp>
            <p:nvSpPr>
              <p:cNvPr id="357" name="Rectangle 356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TextBox 357"/>
              <p:cNvSpPr txBox="1"/>
              <p:nvPr/>
            </p:nvSpPr>
            <p:spPr>
              <a:xfrm>
                <a:off x="4191000" y="1138090"/>
                <a:ext cx="1752600" cy="1153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Routing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T</a:t>
                </a: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able (RDD)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5867400" y="2281090"/>
              <a:ext cx="1143000" cy="4424510"/>
              <a:chOff x="4495800" y="2133600"/>
              <a:chExt cx="1143000" cy="4424510"/>
            </a:xfrm>
          </p:grpSpPr>
          <p:sp>
            <p:nvSpPr>
              <p:cNvPr id="360" name="Rounded Rectangle 359"/>
              <p:cNvSpPr/>
              <p:nvPr/>
            </p:nvSpPr>
            <p:spPr>
              <a:xfrm>
                <a:off x="4495800" y="2133600"/>
                <a:ext cx="1143000" cy="2181078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4495800" y="4424510"/>
                <a:ext cx="1143000" cy="2133600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3" name="Oval 362"/>
            <p:cNvSpPr/>
            <p:nvPr/>
          </p:nvSpPr>
          <p:spPr>
            <a:xfrm>
              <a:off x="5979994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5979994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5979994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5979994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5979994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3" name="Oval 372"/>
            <p:cNvSpPr/>
            <p:nvPr/>
          </p:nvSpPr>
          <p:spPr>
            <a:xfrm>
              <a:off x="5979994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6453336" y="3180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>
                  <a:latin typeface="Corbel"/>
                  <a:cs typeface="Corbel"/>
                </a:rPr>
                <a:t>1</a:t>
              </a:r>
              <a:endParaRPr lang="en-US" dirty="0">
                <a:latin typeface="Corbel"/>
                <a:cs typeface="Corbel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6453336" y="5466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  <p:grpSp>
          <p:nvGrpSpPr>
            <p:cNvPr id="381" name="Group 380"/>
            <p:cNvGrpSpPr/>
            <p:nvPr/>
          </p:nvGrpSpPr>
          <p:grpSpPr>
            <a:xfrm>
              <a:off x="6453336" y="2418101"/>
              <a:ext cx="480864" cy="325099"/>
              <a:chOff x="9653736" y="3827467"/>
              <a:chExt cx="480864" cy="325099"/>
            </a:xfrm>
          </p:grpSpPr>
          <p:sp>
            <p:nvSpPr>
              <p:cNvPr id="382" name="Rectangle 381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 smtClean="0">
                    <a:latin typeface="Corbel"/>
                    <a:cs typeface="Corbel"/>
                  </a:rPr>
                  <a:t>1</a:t>
                </a:r>
                <a:endParaRPr lang="en-US" dirty="0">
                  <a:latin typeface="Corbel"/>
                  <a:cs typeface="Corbel"/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453336" y="4708929"/>
              <a:ext cx="480864" cy="325099"/>
              <a:chOff x="9653736" y="3827467"/>
              <a:chExt cx="480864" cy="325099"/>
            </a:xfrm>
          </p:grpSpPr>
          <p:sp>
            <p:nvSpPr>
              <p:cNvPr id="385" name="Rectangle 384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 smtClean="0">
                    <a:latin typeface="Corbel"/>
                    <a:cs typeface="Corbel"/>
                  </a:rPr>
                  <a:t>1</a:t>
                </a:r>
                <a:endParaRPr lang="en-US" dirty="0">
                  <a:latin typeface="Corbel"/>
                  <a:cs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sp>
          <p:nvSpPr>
            <p:cNvPr id="387" name="Rectangle 386"/>
            <p:cNvSpPr/>
            <p:nvPr/>
          </p:nvSpPr>
          <p:spPr>
            <a:xfrm>
              <a:off x="6453336" y="393719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>
                  <a:latin typeface="Corbel"/>
                  <a:cs typeface="Corbel"/>
                </a:rPr>
                <a:t>1</a:t>
              </a:r>
              <a:endParaRPr lang="en-US" dirty="0">
                <a:latin typeface="Corbel"/>
                <a:cs typeface="Corbel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6453336" y="6248400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5066435" y="2621684"/>
            <a:ext cx="2421057" cy="3797313"/>
            <a:chOff x="5066435" y="2621684"/>
            <a:chExt cx="2421057" cy="3797313"/>
          </a:xfrm>
        </p:grpSpPr>
        <p:cxnSp>
          <p:nvCxnSpPr>
            <p:cNvPr id="326" name="Straight Arrow Connector 325"/>
            <p:cNvCxnSpPr/>
            <p:nvPr/>
          </p:nvCxnSpPr>
          <p:spPr>
            <a:xfrm>
              <a:off x="5066435" y="2850284"/>
              <a:ext cx="2421057" cy="23034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5066435" y="2850284"/>
              <a:ext cx="2421057" cy="5056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endCxn id="296" idx="1"/>
            </p:cNvCxnSpPr>
            <p:nvPr/>
          </p:nvCxnSpPr>
          <p:spPr>
            <a:xfrm flipV="1">
              <a:off x="5066435" y="3093387"/>
              <a:ext cx="2421057" cy="9722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5066435" y="2621684"/>
              <a:ext cx="242105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5066435" y="4876800"/>
              <a:ext cx="2421057" cy="5055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5066435" y="3355888"/>
              <a:ext cx="2421057" cy="13685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5071971" y="5626452"/>
              <a:ext cx="24155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 flipV="1">
              <a:off x="5071971" y="5853802"/>
              <a:ext cx="2415521" cy="565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313121" y="4000503"/>
            <a:ext cx="3131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2D Vertex Cut Heuristic</a:t>
            </a:r>
          </a:p>
        </p:txBody>
      </p:sp>
    </p:spTree>
    <p:extLst>
      <p:ext uri="{BB962C8B-B14F-4D97-AF65-F5344CB8AC3E}">
        <p14:creationId xmlns:p14="http://schemas.microsoft.com/office/powerpoint/2010/main" val="281184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459E-6 1.34321E-6 L 0.3782 -0.237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10" y="-11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4.06207E-6 L 0.46258 0.082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1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2.76054E-6 L 0.27088 0.193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4" y="96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387E-6 3.39972E-6 L 0.15316 0.09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8" y="47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-2.8717E-6 L 0.27921 -0.017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61" y="-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2.8717E-6 L 0.46258 0.093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6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25421E-7 -2.59379E-6 L -0.39278 -2.59379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134E-6 -3.75174E-7 L -3.31134E-6 0.075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252E-6 -6.54006E-6 L 4.50252E-6 -0.06693 " pathEditMode="relative" ptsTypes="AA">
                                      <p:cBhvr>
                                        <p:cTn id="5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1" grpId="0" animBg="1"/>
      <p:bldP spid="130" grpId="0" animBg="1"/>
      <p:bldP spid="201" grpId="0" animBg="1"/>
      <p:bldP spid="39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000" dirty="0" smtClean="0"/>
              <a:t>Caching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41" name="Oval 140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2" name="Can 141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4" name="Can 143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6" name="Can 145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Can 147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Can 14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2" name="Can 151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67571" y="3122773"/>
            <a:ext cx="450864" cy="457200"/>
            <a:chOff x="1491371" y="3122773"/>
            <a:chExt cx="450864" cy="457200"/>
          </a:xfrm>
        </p:grpSpPr>
        <p:sp>
          <p:nvSpPr>
            <p:cNvPr id="207" name="Oval 206"/>
            <p:cNvSpPr/>
            <p:nvPr/>
          </p:nvSpPr>
          <p:spPr>
            <a:xfrm>
              <a:off x="1491371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8" name="Can 207"/>
            <p:cNvSpPr/>
            <p:nvPr/>
          </p:nvSpPr>
          <p:spPr>
            <a:xfrm>
              <a:off x="1741851" y="342968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7571" y="3888256"/>
            <a:ext cx="450864" cy="457200"/>
            <a:chOff x="1491371" y="3888256"/>
            <a:chExt cx="450864" cy="457200"/>
          </a:xfrm>
        </p:grpSpPr>
        <p:sp>
          <p:nvSpPr>
            <p:cNvPr id="210" name="Oval 209"/>
            <p:cNvSpPr/>
            <p:nvPr/>
          </p:nvSpPr>
          <p:spPr>
            <a:xfrm>
              <a:off x="1491371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1" name="Can 210"/>
            <p:cNvSpPr/>
            <p:nvPr/>
          </p:nvSpPr>
          <p:spPr>
            <a:xfrm>
              <a:off x="1741851" y="419516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67571" y="4653739"/>
            <a:ext cx="450864" cy="457200"/>
            <a:chOff x="1491371" y="4653739"/>
            <a:chExt cx="450864" cy="457200"/>
          </a:xfrm>
        </p:grpSpPr>
        <p:sp>
          <p:nvSpPr>
            <p:cNvPr id="213" name="Oval 212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4" name="Can 213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67571" y="5419222"/>
            <a:ext cx="450864" cy="457200"/>
            <a:chOff x="1491371" y="5419222"/>
            <a:chExt cx="450864" cy="457200"/>
          </a:xfrm>
        </p:grpSpPr>
        <p:sp>
          <p:nvSpPr>
            <p:cNvPr id="216" name="Oval 215"/>
            <p:cNvSpPr/>
            <p:nvPr/>
          </p:nvSpPr>
          <p:spPr>
            <a:xfrm>
              <a:off x="1491371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1741851" y="572613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67571" y="2357290"/>
            <a:ext cx="450864" cy="457200"/>
            <a:chOff x="1491371" y="2357290"/>
            <a:chExt cx="450864" cy="457200"/>
          </a:xfrm>
        </p:grpSpPr>
        <p:sp>
          <p:nvSpPr>
            <p:cNvPr id="219" name="Oval 218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67571" y="6184703"/>
            <a:ext cx="450864" cy="457200"/>
            <a:chOff x="1491371" y="6184703"/>
            <a:chExt cx="450864" cy="457200"/>
          </a:xfrm>
        </p:grpSpPr>
        <p:sp>
          <p:nvSpPr>
            <p:cNvPr id="222" name="Oval 221"/>
            <p:cNvSpPr/>
            <p:nvPr/>
          </p:nvSpPr>
          <p:spPr>
            <a:xfrm>
              <a:off x="1491371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1741851" y="649161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6536" y="2362200"/>
            <a:ext cx="450864" cy="457200"/>
            <a:chOff x="1491371" y="2357290"/>
            <a:chExt cx="450864" cy="457200"/>
          </a:xfrm>
        </p:grpSpPr>
        <p:sp>
          <p:nvSpPr>
            <p:cNvPr id="111" name="Oval 110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2" name="Can 111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06536" y="4648200"/>
            <a:ext cx="450864" cy="457200"/>
            <a:chOff x="1491371" y="4653739"/>
            <a:chExt cx="450864" cy="457200"/>
          </a:xfrm>
        </p:grpSpPr>
        <p:sp>
          <p:nvSpPr>
            <p:cNvPr id="114" name="Oval 113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" name="Can 114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53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3.74247E-6 L 0.42924 -0.033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5.04863E-7 L 0.42942 -0.089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44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4.7522E-6 L 0.42959 -0.145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-72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2.58916E-6 L 0.42994 0.043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7" y="21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2.01019E-6 L 0.42976 0.384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192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1.65818E-6 L 0.42924 -0.0129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6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2.75591E-6 L 0.42473 0.022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6" y="11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4.81704E-7 L 0.42542 0.100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71" y="500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Incremental Updates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400" y="2346628"/>
            <a:ext cx="2021112" cy="550221"/>
            <a:chOff x="152400" y="2346628"/>
            <a:chExt cx="2021112" cy="550221"/>
          </a:xfrm>
        </p:grpSpPr>
        <p:grpSp>
          <p:nvGrpSpPr>
            <p:cNvPr id="19" name="Group 18"/>
            <p:cNvGrpSpPr/>
            <p:nvPr/>
          </p:nvGrpSpPr>
          <p:grpSpPr>
            <a:xfrm>
              <a:off x="152400" y="2346628"/>
              <a:ext cx="1295400" cy="369332"/>
              <a:chOff x="152400" y="2346628"/>
              <a:chExt cx="1295400" cy="36933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Can 168"/>
            <p:cNvSpPr/>
            <p:nvPr/>
          </p:nvSpPr>
          <p:spPr>
            <a:xfrm>
              <a:off x="1850679" y="2654724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06536" y="2364189"/>
            <a:ext cx="573312" cy="549036"/>
            <a:chOff x="2743200" y="2522265"/>
            <a:chExt cx="573312" cy="549036"/>
          </a:xfrm>
        </p:grpSpPr>
        <p:sp>
          <p:nvSpPr>
            <p:cNvPr id="129" name="Oval 128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0" name="Can 129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600200" y="2362200"/>
            <a:ext cx="573312" cy="549036"/>
            <a:chOff x="2743200" y="2522265"/>
            <a:chExt cx="573312" cy="549036"/>
          </a:xfrm>
        </p:grpSpPr>
        <p:sp>
          <p:nvSpPr>
            <p:cNvPr id="137" name="Oval 136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8" name="Can 137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2400" y="5421868"/>
            <a:ext cx="2030022" cy="528056"/>
            <a:chOff x="152400" y="5421868"/>
            <a:chExt cx="2030022" cy="528056"/>
          </a:xfrm>
        </p:grpSpPr>
        <p:grpSp>
          <p:nvGrpSpPr>
            <p:cNvPr id="126" name="Group 125"/>
            <p:cNvGrpSpPr/>
            <p:nvPr/>
          </p:nvGrpSpPr>
          <p:grpSpPr>
            <a:xfrm>
              <a:off x="152400" y="5421868"/>
              <a:ext cx="1295400" cy="369332"/>
              <a:chOff x="152400" y="2346628"/>
              <a:chExt cx="1295400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28" name="Straight Arrow Connector 12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Can 169"/>
            <p:cNvSpPr/>
            <p:nvPr/>
          </p:nvSpPr>
          <p:spPr>
            <a:xfrm>
              <a:off x="1859589" y="570779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06536" y="5424279"/>
            <a:ext cx="573312" cy="549036"/>
            <a:chOff x="1758936" y="5560868"/>
            <a:chExt cx="573312" cy="549036"/>
          </a:xfrm>
        </p:grpSpPr>
        <p:sp>
          <p:nvSpPr>
            <p:cNvPr id="132" name="Oval 131"/>
            <p:cNvSpPr/>
            <p:nvPr/>
          </p:nvSpPr>
          <p:spPr>
            <a:xfrm>
              <a:off x="1758936" y="5560868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3" name="Can 132"/>
            <p:cNvSpPr/>
            <p:nvPr/>
          </p:nvSpPr>
          <p:spPr>
            <a:xfrm>
              <a:off x="2009415" y="586777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6248400" y="4800158"/>
            <a:ext cx="551597" cy="1618839"/>
            <a:chOff x="6248400" y="4800158"/>
            <a:chExt cx="551597" cy="1618839"/>
          </a:xfrm>
        </p:grpSpPr>
        <p:cxnSp>
          <p:nvCxnSpPr>
            <p:cNvPr id="172" name="Straight Arrow Connector 171"/>
            <p:cNvCxnSpPr/>
            <p:nvPr/>
          </p:nvCxnSpPr>
          <p:spPr>
            <a:xfrm flipV="1">
              <a:off x="6248400" y="4800158"/>
              <a:ext cx="551597" cy="4397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248400" y="5254714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endCxn id="294" idx="2"/>
            </p:cNvCxnSpPr>
            <p:nvPr/>
          </p:nvCxnSpPr>
          <p:spPr>
            <a:xfrm flipV="1">
              <a:off x="6248400" y="5836856"/>
              <a:ext cx="551597" cy="21040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endCxn id="289" idx="2"/>
            </p:cNvCxnSpPr>
            <p:nvPr/>
          </p:nvCxnSpPr>
          <p:spPr>
            <a:xfrm>
              <a:off x="6248400" y="6047259"/>
              <a:ext cx="551597" cy="3717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  <a:endParaRPr lang="en-US" sz="1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378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4.1686E-7 L 0.41813 0.371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85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3.42751E-6 L 0.41813 0.035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78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49E-6 1.17184E-6 L 0.42715 0.015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8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53" grpId="0" animBg="1"/>
      <p:bldP spid="154" grpId="0" animBg="1"/>
      <p:bldP spid="24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62600" y="2953486"/>
            <a:ext cx="533400" cy="332231"/>
            <a:chOff x="7467600" y="3491582"/>
            <a:chExt cx="533400" cy="332231"/>
          </a:xfrm>
        </p:grpSpPr>
        <p:sp>
          <p:nvSpPr>
            <p:cNvPr id="73" name="Oval 72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4" name="Can 73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62600" y="3343630"/>
            <a:ext cx="533400" cy="332231"/>
            <a:chOff x="7467600" y="4095938"/>
            <a:chExt cx="533400" cy="332231"/>
          </a:xfrm>
        </p:grpSpPr>
        <p:sp>
          <p:nvSpPr>
            <p:cNvPr id="75" name="Oval 74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62600" y="3733773"/>
            <a:ext cx="533400" cy="332231"/>
            <a:chOff x="7467600" y="4700294"/>
            <a:chExt cx="533400" cy="332231"/>
          </a:xfrm>
        </p:grpSpPr>
        <p:sp>
          <p:nvSpPr>
            <p:cNvPr id="77" name="Oval 76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8" name="Can 77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2600" y="2563342"/>
            <a:ext cx="533400" cy="332231"/>
            <a:chOff x="7467600" y="2887226"/>
            <a:chExt cx="533400" cy="332231"/>
          </a:xfrm>
        </p:grpSpPr>
        <p:sp>
          <p:nvSpPr>
            <p:cNvPr id="79" name="Oval 78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80" name="Can 79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5562600" y="5391886"/>
            <a:ext cx="533400" cy="332231"/>
            <a:chOff x="7467600" y="3491582"/>
            <a:chExt cx="533400" cy="332231"/>
          </a:xfrm>
        </p:grpSpPr>
        <p:sp>
          <p:nvSpPr>
            <p:cNvPr id="102" name="Oval 101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3" name="Can 102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62600" y="5782030"/>
            <a:ext cx="533400" cy="332231"/>
            <a:chOff x="7467600" y="4095938"/>
            <a:chExt cx="533400" cy="332231"/>
          </a:xfrm>
        </p:grpSpPr>
        <p:sp>
          <p:nvSpPr>
            <p:cNvPr id="100" name="Oval 99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1" name="Can 100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562600" y="6172173"/>
            <a:ext cx="533400" cy="332231"/>
            <a:chOff x="7467600" y="4700294"/>
            <a:chExt cx="533400" cy="332231"/>
          </a:xfrm>
        </p:grpSpPr>
        <p:sp>
          <p:nvSpPr>
            <p:cNvPr id="98" name="Oval 97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Can 98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62600" y="5001742"/>
            <a:ext cx="533400" cy="332231"/>
            <a:chOff x="7467600" y="2887226"/>
            <a:chExt cx="533400" cy="332231"/>
          </a:xfrm>
        </p:grpSpPr>
        <p:sp>
          <p:nvSpPr>
            <p:cNvPr id="96" name="Oval 95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7" name="Can 96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Aggregation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0" y="2346628"/>
            <a:ext cx="1295400" cy="369332"/>
            <a:chOff x="152400" y="2346628"/>
            <a:chExt cx="1295400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Can 168"/>
          <p:cNvSpPr/>
          <p:nvPr/>
        </p:nvSpPr>
        <p:spPr>
          <a:xfrm>
            <a:off x="1850679" y="2654724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52400" y="5421868"/>
            <a:ext cx="1295400" cy="369332"/>
            <a:chOff x="152400" y="2346628"/>
            <a:chExt cx="1295400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Can 169"/>
          <p:cNvSpPr/>
          <p:nvPr/>
        </p:nvSpPr>
        <p:spPr>
          <a:xfrm>
            <a:off x="1859589" y="570779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  <a:endParaRPr lang="en-US" sz="1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2" name="Can 151"/>
          <p:cNvSpPr/>
          <p:nvPr/>
        </p:nvSpPr>
        <p:spPr>
          <a:xfrm>
            <a:off x="1850679" y="3401697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5" name="Can 174"/>
          <p:cNvSpPr/>
          <p:nvPr/>
        </p:nvSpPr>
        <p:spPr>
          <a:xfrm>
            <a:off x="1850679" y="412566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6" name="Can 175"/>
          <p:cNvSpPr/>
          <p:nvPr/>
        </p:nvSpPr>
        <p:spPr>
          <a:xfrm>
            <a:off x="1859589" y="491157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8" name="Can 177"/>
          <p:cNvSpPr/>
          <p:nvPr/>
        </p:nvSpPr>
        <p:spPr>
          <a:xfrm>
            <a:off x="1850572" y="645030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52400" y="3135868"/>
            <a:ext cx="1295400" cy="369332"/>
            <a:chOff x="152400" y="2346628"/>
            <a:chExt cx="1295400" cy="369332"/>
          </a:xfrm>
        </p:grpSpPr>
        <p:sp>
          <p:nvSpPr>
            <p:cNvPr id="180" name="TextBox 179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152400" y="3897868"/>
            <a:ext cx="1295400" cy="369332"/>
            <a:chOff x="152400" y="2346628"/>
            <a:chExt cx="1295400" cy="369332"/>
          </a:xfrm>
        </p:grpSpPr>
        <p:sp>
          <p:nvSpPr>
            <p:cNvPr id="183" name="TextBox 18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/>
          <p:cNvGrpSpPr/>
          <p:nvPr/>
        </p:nvGrpSpPr>
        <p:grpSpPr>
          <a:xfrm>
            <a:off x="152400" y="4659868"/>
            <a:ext cx="1295400" cy="369332"/>
            <a:chOff x="152400" y="2346628"/>
            <a:chExt cx="1295400" cy="369332"/>
          </a:xfrm>
        </p:grpSpPr>
        <p:sp>
          <p:nvSpPr>
            <p:cNvPr id="186" name="TextBox 185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152400" y="6172200"/>
            <a:ext cx="1295400" cy="369332"/>
            <a:chOff x="152400" y="2346628"/>
            <a:chExt cx="1295400" cy="369332"/>
          </a:xfrm>
        </p:grpSpPr>
        <p:sp>
          <p:nvSpPr>
            <p:cNvPr id="189" name="TextBox 188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352800" y="2819400"/>
            <a:ext cx="1752600" cy="762000"/>
            <a:chOff x="3352800" y="2819400"/>
            <a:chExt cx="1752600" cy="762000"/>
          </a:xfrm>
        </p:grpSpPr>
        <p:sp>
          <p:nvSpPr>
            <p:cNvPr id="192" name="TextBox 191"/>
            <p:cNvSpPr txBox="1"/>
            <p:nvPr/>
          </p:nvSpPr>
          <p:spPr>
            <a:xfrm>
              <a:off x="3352800" y="28194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4419600" y="31502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4701710" y="3150977"/>
              <a:ext cx="403690" cy="430423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52800" y="5257800"/>
            <a:ext cx="1752600" cy="1137319"/>
            <a:chOff x="3352800" y="5257800"/>
            <a:chExt cx="1752600" cy="1137319"/>
          </a:xfrm>
        </p:grpSpPr>
        <p:sp>
          <p:nvSpPr>
            <p:cNvPr id="195" name="TextBox 194"/>
            <p:cNvSpPr txBox="1"/>
            <p:nvPr/>
          </p:nvSpPr>
          <p:spPr>
            <a:xfrm>
              <a:off x="3352800" y="52578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>
              <a:off x="4419600" y="55886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Freeform 199"/>
            <p:cNvSpPr/>
            <p:nvPr/>
          </p:nvSpPr>
          <p:spPr>
            <a:xfrm>
              <a:off x="4701710" y="5588672"/>
              <a:ext cx="403690" cy="806447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57800" y="2953486"/>
            <a:ext cx="637030" cy="332231"/>
            <a:chOff x="5257800" y="2953486"/>
            <a:chExt cx="637030" cy="332231"/>
          </a:xfrm>
        </p:grpSpPr>
        <p:sp>
          <p:nvSpPr>
            <p:cNvPr id="142" name="Can 141"/>
            <p:cNvSpPr/>
            <p:nvPr/>
          </p:nvSpPr>
          <p:spPr>
            <a:xfrm>
              <a:off x="5257800" y="305641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5562600" y="295348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57800" y="3332292"/>
            <a:ext cx="637030" cy="332231"/>
            <a:chOff x="5257800" y="3332292"/>
            <a:chExt cx="637030" cy="332231"/>
          </a:xfrm>
        </p:grpSpPr>
        <p:sp>
          <p:nvSpPr>
            <p:cNvPr id="143" name="Can 142"/>
            <p:cNvSpPr/>
            <p:nvPr/>
          </p:nvSpPr>
          <p:spPr>
            <a:xfrm>
              <a:off x="5257800" y="340637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5562600" y="333229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57800" y="5408468"/>
            <a:ext cx="637030" cy="332231"/>
            <a:chOff x="5257800" y="5408468"/>
            <a:chExt cx="637030" cy="332231"/>
          </a:xfrm>
        </p:grpSpPr>
        <p:sp>
          <p:nvSpPr>
            <p:cNvPr id="145" name="Can 144"/>
            <p:cNvSpPr/>
            <p:nvPr/>
          </p:nvSpPr>
          <p:spPr>
            <a:xfrm>
              <a:off x="5257800" y="548328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5562600" y="540846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57800" y="6172200"/>
            <a:ext cx="637030" cy="332231"/>
            <a:chOff x="5257800" y="6172200"/>
            <a:chExt cx="637030" cy="332231"/>
          </a:xfrm>
        </p:grpSpPr>
        <p:sp>
          <p:nvSpPr>
            <p:cNvPr id="146" name="Can 145"/>
            <p:cNvSpPr/>
            <p:nvPr/>
          </p:nvSpPr>
          <p:spPr>
            <a:xfrm>
              <a:off x="5257800" y="627872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5562600" y="6172200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41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1.7925E-6 L -0.4098 0.034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16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9.72673E-8 L -0.4098 0.0900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4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2.07967E-6 L -0.4098 -0.1016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-50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2.0843E-6 L -0.4098 0.0092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75" grpId="0" animBg="1"/>
      <p:bldP spid="176" grpId="0" animBg="1"/>
      <p:bldP spid="17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sz="4800" dirty="0" smtClean="0"/>
              <a:t>Performance Comparisons</a:t>
            </a:r>
            <a:endParaRPr lang="en-US" sz="4800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319509692"/>
              </p:ext>
            </p:extLst>
          </p:nvPr>
        </p:nvGraphicFramePr>
        <p:xfrm>
          <a:off x="685800" y="1981200"/>
          <a:ext cx="7772400" cy="33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00" y="5562600"/>
            <a:ext cx="73454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Gill Sans Light"/>
                <a:cs typeface="Gill Sans Light"/>
              </a:rPr>
              <a:t>GraphX</a:t>
            </a:r>
            <a:r>
              <a:rPr lang="en-US" sz="3200" dirty="0" smtClean="0">
                <a:latin typeface="Gill Sans Light"/>
                <a:cs typeface="Gill Sans Light"/>
              </a:rPr>
              <a:t> is roughly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3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x slower</a:t>
            </a:r>
            <a:r>
              <a:rPr lang="en-US" sz="3200" dirty="0" smtClean="0">
                <a:latin typeface="Gill Sans Light"/>
                <a:cs typeface="Gill Sans Light"/>
              </a:rPr>
              <a:t> than </a:t>
            </a:r>
            <a:r>
              <a:rPr lang="en-US" sz="3200" dirty="0" err="1" smtClean="0">
                <a:latin typeface="Gill Sans Light"/>
                <a:cs typeface="Gill Sans Light"/>
              </a:rPr>
              <a:t>GraphLab</a:t>
            </a:r>
            <a:endParaRPr lang="en-US" sz="3200" dirty="0" smtClean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1058" y="1748135"/>
            <a:ext cx="3668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Live-Journal: 69 Million Edges</a:t>
            </a:r>
          </a:p>
        </p:txBody>
      </p:sp>
    </p:spTree>
    <p:extLst>
      <p:ext uri="{BB962C8B-B14F-4D97-AF65-F5344CB8AC3E}">
        <p14:creationId xmlns:p14="http://schemas.microsoft.com/office/powerpoint/2010/main" val="193302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 scales to larger graphs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867392654"/>
              </p:ext>
            </p:extLst>
          </p:nvPr>
        </p:nvGraphicFramePr>
        <p:xfrm>
          <a:off x="685800" y="19812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4808" y="5029200"/>
            <a:ext cx="799449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Gill Sans Light"/>
                <a:cs typeface="Gill Sans Light"/>
              </a:rPr>
              <a:t>GraphX</a:t>
            </a:r>
            <a:r>
              <a:rPr lang="en-US" sz="3200" dirty="0" smtClean="0">
                <a:latin typeface="Gill Sans Light"/>
                <a:cs typeface="Gill Sans Light"/>
              </a:rPr>
              <a:t> is roughly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2x slower</a:t>
            </a:r>
            <a:r>
              <a:rPr lang="en-US" sz="3200" dirty="0" smtClean="0">
                <a:latin typeface="Gill Sans Light"/>
                <a:cs typeface="Gill Sans Light"/>
              </a:rPr>
              <a:t> than </a:t>
            </a:r>
            <a:r>
              <a:rPr lang="en-US" sz="3200" dirty="0" err="1" smtClean="0">
                <a:latin typeface="Gill Sans Light"/>
                <a:cs typeface="Gill Sans Light"/>
              </a:rPr>
              <a:t>GraphLab</a:t>
            </a:r>
            <a:endParaRPr lang="en-US" sz="3200" dirty="0" smtClean="0">
              <a:latin typeface="Gill Sans Light"/>
              <a:cs typeface="Gill Sans Light"/>
            </a:endParaRP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err="1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Scala</a:t>
            </a: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 + Java overhead: Lambdas, GC time, …</a:t>
            </a: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No shared memory parallelism: </a:t>
            </a:r>
            <a:r>
              <a:rPr lang="en-US" sz="2700" dirty="0" smtClean="0">
                <a:solidFill>
                  <a:srgbClr val="3366FF"/>
                </a:solidFill>
                <a:latin typeface="Gill Sans Light"/>
                <a:ea typeface="ＭＳ Ｐゴシック" pitchFamily="-65" charset="-128"/>
                <a:cs typeface="Gill Sans Light"/>
              </a:rPr>
              <a:t>2x increase </a:t>
            </a: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in comm.</a:t>
            </a:r>
            <a:endParaRPr lang="en-US" sz="2700" dirty="0">
              <a:solidFill>
                <a:prstClr val="black"/>
              </a:solidFill>
              <a:latin typeface="Gill Sans Light"/>
              <a:ea typeface="ＭＳ Ｐゴシック" pitchFamily="-65" charset="-128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1625024"/>
            <a:ext cx="52006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Twitter Graph: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1.5 Billion </a:t>
            </a:r>
            <a:r>
              <a:rPr lang="en-US" sz="3200" dirty="0" smtClean="0">
                <a:latin typeface="Gill Sans Light"/>
                <a:cs typeface="Gill Sans Light"/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40087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Graphs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" y="1066800"/>
            <a:ext cx="9144000" cy="46032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562600"/>
            <a:ext cx="3659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Vertices: </a:t>
            </a:r>
            <a:r>
              <a:rPr lang="en-US" sz="2800" i="1" dirty="0" smtClean="0">
                <a:latin typeface="Gill Sans Light"/>
                <a:cs typeface="Gill Sans Light"/>
              </a:rPr>
              <a:t>Web-pages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Edges: </a:t>
            </a:r>
            <a:r>
              <a:rPr lang="en-US" sz="2800" i="1" dirty="0" smtClean="0">
                <a:latin typeface="Gill Sans Light"/>
                <a:cs typeface="Gill Sans Light"/>
              </a:rPr>
              <a:t>Links (Directed)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1600" y="5562600"/>
            <a:ext cx="30497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Generated Content:</a:t>
            </a:r>
            <a:endParaRPr lang="en-US" sz="2800" dirty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Click-streams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4600" y="11340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Gill Sans Light"/>
                <a:cs typeface="Gill Sans Light"/>
              </a:rPr>
              <a:t>Wikipedia restricted to</a:t>
            </a:r>
            <a:br>
              <a:rPr lang="en-US" sz="1800" dirty="0" smtClean="0">
                <a:latin typeface="Gill Sans Light"/>
                <a:cs typeface="Gill Sans Light"/>
              </a:rPr>
            </a:br>
            <a:r>
              <a:rPr lang="en-US" sz="1800" dirty="0" smtClean="0">
                <a:latin typeface="Gill Sans Light"/>
                <a:cs typeface="Gill Sans Light"/>
              </a:rPr>
              <a:t> 1000 climate change pages </a:t>
            </a:r>
          </a:p>
        </p:txBody>
      </p:sp>
    </p:spTree>
    <p:extLst>
      <p:ext uri="{BB962C8B-B14F-4D97-AF65-F5344CB8AC3E}">
        <p14:creationId xmlns:p14="http://schemas.microsoft.com/office/powerpoint/2010/main" val="404460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2667000"/>
          </a:xfrm>
        </p:spPr>
        <p:txBody>
          <a:bodyPr/>
          <a:lstStyle/>
          <a:p>
            <a:r>
              <a:rPr lang="en-US" dirty="0" smtClean="0"/>
              <a:t>PageRank is just one stage….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What about a </a:t>
            </a:r>
            <a:r>
              <a:rPr lang="en-US" dirty="0" smtClean="0">
                <a:solidFill>
                  <a:srgbClr val="3366FF"/>
                </a:solidFill>
              </a:rPr>
              <a:t>pipeline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0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53787" y="2302931"/>
            <a:ext cx="7733013" cy="1278469"/>
            <a:chOff x="953787" y="2302931"/>
            <a:chExt cx="7733013" cy="1278469"/>
          </a:xfrm>
        </p:grpSpPr>
        <p:sp>
          <p:nvSpPr>
            <p:cNvPr id="124" name="Can 123"/>
            <p:cNvSpPr/>
            <p:nvPr/>
          </p:nvSpPr>
          <p:spPr>
            <a:xfrm>
              <a:off x="6422324" y="2319868"/>
              <a:ext cx="894882" cy="533400"/>
            </a:xfrm>
            <a:prstGeom prst="can">
              <a:avLst>
                <a:gd name="adj" fmla="val 3611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HDFS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3" name="Can 2"/>
            <p:cNvSpPr/>
            <p:nvPr/>
          </p:nvSpPr>
          <p:spPr>
            <a:xfrm>
              <a:off x="4180934" y="2302931"/>
              <a:ext cx="894882" cy="533400"/>
            </a:xfrm>
            <a:prstGeom prst="can">
              <a:avLst>
                <a:gd name="adj" fmla="val 37698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HDFS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724399" y="2895600"/>
              <a:ext cx="2125377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Compute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953787" y="2895600"/>
              <a:ext cx="377061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Spark Preprocess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9" name="Right Arrow 128"/>
            <p:cNvSpPr/>
            <p:nvPr/>
          </p:nvSpPr>
          <p:spPr>
            <a:xfrm>
              <a:off x="6849777" y="2895600"/>
              <a:ext cx="183702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Spark Post.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dirty="0" smtClean="0"/>
              <a:t>A Small Pipeline in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044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Timed end-to-end </a:t>
            </a:r>
            <a:r>
              <a:rPr lang="en-US" sz="3200" dirty="0" err="1" smtClean="0">
                <a:latin typeface="Gill Sans Light"/>
                <a:cs typeface="Gill Sans Light"/>
              </a:rPr>
              <a:t>GraphX</a:t>
            </a:r>
            <a:r>
              <a:rPr lang="en-US" sz="3200" dirty="0" smtClean="0">
                <a:latin typeface="Gill Sans Light"/>
                <a:cs typeface="Gill Sans Light"/>
              </a:rPr>
              <a:t> is </a:t>
            </a:r>
            <a:r>
              <a:rPr lang="en-US" sz="32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faster</a:t>
            </a:r>
            <a:r>
              <a:rPr lang="en-US" sz="3200" i="1" dirty="0" smtClean="0"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latin typeface="Gill Sans Light"/>
                <a:cs typeface="Gill Sans Light"/>
              </a:rPr>
              <a:t>than </a:t>
            </a:r>
            <a:r>
              <a:rPr lang="en-US" sz="3200" dirty="0" err="1" smtClean="0">
                <a:latin typeface="Gill Sans Light"/>
                <a:cs typeface="Gill Sans Light"/>
              </a:rPr>
              <a:t>GraphLab</a:t>
            </a:r>
            <a:endParaRPr lang="en-US" sz="3200" dirty="0" smtClean="0">
              <a:latin typeface="Gill Sans Light"/>
              <a:cs typeface="Gill Sans Ligh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381000" y="1371600"/>
            <a:ext cx="1975120" cy="1481448"/>
            <a:chOff x="381000" y="1371600"/>
            <a:chExt cx="1975120" cy="1481448"/>
          </a:xfrm>
        </p:grpSpPr>
        <p:sp>
          <p:nvSpPr>
            <p:cNvPr id="6" name="TextBox 5"/>
            <p:cNvSpPr txBox="1"/>
            <p:nvPr/>
          </p:nvSpPr>
          <p:spPr>
            <a:xfrm>
              <a:off x="381000" y="1371600"/>
              <a:ext cx="1975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Raw Wikipedia 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58409" y="1875042"/>
              <a:ext cx="978006" cy="978006"/>
              <a:chOff x="473540" y="2519906"/>
              <a:chExt cx="1166725" cy="1166725"/>
            </a:xfrm>
          </p:grpSpPr>
          <p:sp>
            <p:nvSpPr>
              <p:cNvPr id="10" name="Folded Corner 9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Folded Corner 10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2" name="Folded Corner 11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2819400" y="1371600"/>
            <a:ext cx="1460406" cy="1600200"/>
            <a:chOff x="2648314" y="1371600"/>
            <a:chExt cx="1460406" cy="1600200"/>
          </a:xfrm>
        </p:grpSpPr>
        <p:sp>
          <p:nvSpPr>
            <p:cNvPr id="67" name="TextBox 66"/>
            <p:cNvSpPr txBox="1"/>
            <p:nvPr/>
          </p:nvSpPr>
          <p:spPr>
            <a:xfrm>
              <a:off x="2648314" y="1371600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8194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69" name="Straight Connector 68"/>
              <p:cNvCxnSpPr>
                <a:stCxn id="77" idx="5"/>
                <a:endCxn id="7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9" idx="3"/>
                <a:endCxn id="7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7" idx="4"/>
                <a:endCxn id="8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6" idx="5"/>
                <a:endCxn id="8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7" idx="2"/>
                <a:endCxn id="7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8" idx="3"/>
                <a:endCxn id="8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3"/>
                <a:endCxn id="7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2" idx="5"/>
                <a:endCxn id="7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6"/>
                <a:endCxn id="86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8" name="Straight Connector 87"/>
              <p:cNvCxnSpPr>
                <a:stCxn id="87" idx="6"/>
                <a:endCxn id="7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79" idx="4"/>
                <a:endCxn id="86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7" idx="3"/>
                <a:endCxn id="7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5"/>
                <a:endCxn id="7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5019558" y="1371600"/>
            <a:ext cx="1351652" cy="1600200"/>
            <a:chOff x="4248514" y="1371600"/>
            <a:chExt cx="1351652" cy="1600200"/>
          </a:xfrm>
        </p:grpSpPr>
        <p:sp>
          <p:nvSpPr>
            <p:cNvPr id="92" name="TextBox 91"/>
            <p:cNvSpPr txBox="1"/>
            <p:nvPr/>
          </p:nvSpPr>
          <p:spPr>
            <a:xfrm>
              <a:off x="4248514" y="137160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4196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94" name="Straight Connector 93"/>
              <p:cNvCxnSpPr>
                <a:stCxn id="101" idx="5"/>
                <a:endCxn id="102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103" idx="3"/>
                <a:endCxn id="102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101" idx="4"/>
                <a:endCxn id="104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0" idx="5"/>
                <a:endCxn id="104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1" idx="2"/>
                <a:endCxn id="100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102" idx="3"/>
                <a:endCxn id="104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  <a:endCxn id="101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  <a:endCxn id="103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4" idx="6"/>
                <a:endCxn id="109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11" name="Straight Connector 110"/>
              <p:cNvCxnSpPr>
                <a:stCxn id="110" idx="6"/>
                <a:endCxn id="103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3" idx="4"/>
                <a:endCxn id="109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0" idx="3"/>
                <a:endCxn id="100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0" idx="5"/>
                <a:endCxn id="101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7048926" y="1371600"/>
            <a:ext cx="1790274" cy="1456573"/>
            <a:chOff x="6052246" y="1371600"/>
            <a:chExt cx="1790274" cy="1456573"/>
          </a:xfrm>
        </p:grpSpPr>
        <p:grpSp>
          <p:nvGrpSpPr>
            <p:cNvPr id="44" name="Group 43"/>
            <p:cNvGrpSpPr/>
            <p:nvPr/>
          </p:nvGrpSpPr>
          <p:grpSpPr>
            <a:xfrm>
              <a:off x="6528283" y="1875042"/>
              <a:ext cx="838200" cy="953131"/>
              <a:chOff x="5181600" y="3312504"/>
              <a:chExt cx="1273220" cy="1447800"/>
            </a:xfrm>
          </p:grpSpPr>
          <p:sp>
            <p:nvSpPr>
              <p:cNvPr id="46" name="Folded Corner 45"/>
              <p:cNvSpPr/>
              <p:nvPr/>
            </p:nvSpPr>
            <p:spPr>
              <a:xfrm>
                <a:off x="5183042" y="3312504"/>
                <a:ext cx="1271778" cy="1447800"/>
              </a:xfrm>
              <a:prstGeom prst="foldedCorner">
                <a:avLst>
                  <a:gd name="adj" fmla="val 1334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3043" y="374842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514662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828048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1434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181600" y="3487834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513219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826605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139991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81600" y="399488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13219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826605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139991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183043" y="4242138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14662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828048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141434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181600" y="4495800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13219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826605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183044" y="3319041"/>
                <a:ext cx="1270334" cy="1687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6052246" y="1371600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Top 20 Pages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5800" y="3151590"/>
            <a:ext cx="7772400" cy="3020610"/>
            <a:chOff x="685800" y="3151590"/>
            <a:chExt cx="7772400" cy="3020610"/>
          </a:xfrm>
        </p:grpSpPr>
        <p:graphicFrame>
          <p:nvGraphicFramePr>
            <p:cNvPr id="8" name="Chart 7"/>
            <p:cNvGraphicFramePr/>
            <p:nvPr>
              <p:extLst>
                <p:ext uri="{D42A27DB-BD31-4B8C-83A1-F6EECF244321}">
                  <p14:modId xmlns:p14="http://schemas.microsoft.com/office/powerpoint/2010/main" val="839504189"/>
                </p:ext>
              </p:extLst>
            </p:nvPr>
          </p:nvGraphicFramePr>
          <p:xfrm>
            <a:off x="685800" y="3151590"/>
            <a:ext cx="7772400" cy="3020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803085" y="4038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605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097460" y="4800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375</a:t>
              </a:r>
            </a:p>
          </p:txBody>
        </p:sp>
      </p:grpSp>
      <p:sp>
        <p:nvSpPr>
          <p:cNvPr id="118" name="Right Arrow 117"/>
          <p:cNvSpPr/>
          <p:nvPr/>
        </p:nvSpPr>
        <p:spPr>
          <a:xfrm>
            <a:off x="22098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>
            <a:off x="43759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>
            <a:off x="66294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4817"/>
            <a:ext cx="8229600" cy="1143000"/>
          </a:xfrm>
        </p:spPr>
        <p:txBody>
          <a:bodyPr/>
          <a:lstStyle/>
          <a:p>
            <a:r>
              <a:rPr lang="en-US" dirty="0" smtClean="0"/>
              <a:t>Open Source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13" y="914400"/>
            <a:ext cx="8229600" cy="580981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Alpha release since Spark 0.9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Contributors?  Python Bindings?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1752600"/>
            <a:ext cx="5486400" cy="4174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87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855"/>
            <a:ext cx="8229600" cy="1143000"/>
          </a:xfrm>
        </p:spPr>
        <p:txBody>
          <a:bodyPr/>
          <a:lstStyle/>
          <a:p>
            <a:r>
              <a:rPr lang="en-US" dirty="0" smtClean="0"/>
              <a:t>Graph Processing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8"/>
            <a:ext cx="8229600" cy="422116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>
                <a:hlinkClick r:id="rId2"/>
              </a:rPr>
              <a:t>Apache Giraph</a:t>
            </a:r>
            <a:r>
              <a:rPr lang="en-US" dirty="0" smtClean="0"/>
              <a:t>: java </a:t>
            </a:r>
            <a:r>
              <a:rPr lang="en-US" dirty="0" err="1" smtClean="0"/>
              <a:t>Pregel</a:t>
            </a:r>
            <a:r>
              <a:rPr lang="en-US" dirty="0" smtClean="0"/>
              <a:t> implementation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hlinkClick r:id="rId3"/>
              </a:rPr>
              <a:t>GraphLab.org:</a:t>
            </a:r>
            <a:r>
              <a:rPr lang="en-US" dirty="0" smtClean="0"/>
              <a:t> C++ </a:t>
            </a:r>
            <a:r>
              <a:rPr lang="en-US" dirty="0" err="1" smtClean="0"/>
              <a:t>GraphLab</a:t>
            </a:r>
            <a:r>
              <a:rPr lang="en-US" dirty="0" smtClean="0"/>
              <a:t> implementation</a:t>
            </a:r>
            <a:endParaRPr lang="en-US" dirty="0" smtClean="0">
              <a:hlinkClick r:id="rId4"/>
            </a:endParaRP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hlinkClick r:id="rId4"/>
              </a:rPr>
              <a:t>NetworkX</a:t>
            </a:r>
            <a:r>
              <a:rPr lang="en-US" dirty="0" smtClean="0"/>
              <a:t>: python API for small </a:t>
            </a:r>
            <a:r>
              <a:rPr lang="en-US" dirty="0" err="1" smtClean="0"/>
              <a:t>gaphs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hlinkClick r:id="rId5"/>
              </a:rPr>
              <a:t>GraphLab Create</a:t>
            </a:r>
            <a:r>
              <a:rPr lang="en-US" dirty="0" smtClean="0"/>
              <a:t>: commercial </a:t>
            </a:r>
            <a:r>
              <a:rPr lang="en-US" dirty="0" err="1" smtClean="0"/>
              <a:t>GraphLab</a:t>
            </a:r>
            <a:r>
              <a:rPr lang="en-US" dirty="0" smtClean="0"/>
              <a:t> python framework for large graphs and ML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>
                <a:hlinkClick r:id="rId6"/>
              </a:rPr>
              <a:t>Gephi</a:t>
            </a:r>
            <a:r>
              <a:rPr lang="en-US" dirty="0" smtClean="0"/>
              <a:t>: </a:t>
            </a:r>
            <a:r>
              <a:rPr lang="en-US" dirty="0"/>
              <a:t>g</a:t>
            </a:r>
            <a:r>
              <a:rPr lang="en-US" dirty="0" smtClean="0"/>
              <a:t>raph visualization framework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68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Property graph data-model for storing and retrieving graph structured data.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hlinkClick r:id="rId2"/>
              </a:rPr>
              <a:t>Neo4j</a:t>
            </a:r>
            <a:r>
              <a:rPr lang="en-US" dirty="0" smtClean="0"/>
              <a:t>: popular commercial graph database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hlinkClick r:id="rId3"/>
              </a:rPr>
              <a:t>Titan:</a:t>
            </a:r>
            <a:r>
              <a:rPr lang="en-US" dirty="0" smtClean="0"/>
              <a:t>  open-source distributed </a:t>
            </a:r>
            <a:r>
              <a:rPr lang="en-US" smtClean="0"/>
              <a:t>graph database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529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99116" cy="422116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High-level language for the Java VM</a:t>
            </a:r>
          </a:p>
          <a:p>
            <a:pPr lvl="1"/>
            <a:r>
              <a:rPr lang="en-US" dirty="0" smtClean="0"/>
              <a:t>Object-oriented + functional programming</a:t>
            </a:r>
          </a:p>
          <a:p>
            <a:r>
              <a:rPr lang="en-US" dirty="0" smtClean="0"/>
              <a:t>Statically typed</a:t>
            </a:r>
          </a:p>
          <a:p>
            <a:pPr lvl="1"/>
            <a:r>
              <a:rPr lang="en-US" dirty="0" smtClean="0"/>
              <a:t>Comparable in speed to Java</a:t>
            </a:r>
          </a:p>
          <a:p>
            <a:pPr lvl="1"/>
            <a:r>
              <a:rPr lang="en-US" dirty="0" smtClean="0"/>
              <a:t>But often no need to write types due to type inference</a:t>
            </a:r>
          </a:p>
          <a:p>
            <a:r>
              <a:rPr lang="en-US" dirty="0" smtClean="0"/>
              <a:t>Interoperates with Java</a:t>
            </a:r>
          </a:p>
          <a:p>
            <a:pPr lvl="1"/>
            <a:r>
              <a:rPr lang="en-US" dirty="0" smtClean="0"/>
              <a:t>Can use any Java class, inherit from it, </a:t>
            </a:r>
            <a:r>
              <a:rPr lang="en-US" dirty="0" err="1" smtClean="0"/>
              <a:t>etc</a:t>
            </a:r>
            <a:r>
              <a:rPr lang="en-US" dirty="0" smtClean="0"/>
              <a:t>; can also call </a:t>
            </a:r>
            <a:r>
              <a:rPr lang="en-US" dirty="0" err="1" smtClean="0"/>
              <a:t>Scala</a:t>
            </a:r>
            <a:r>
              <a:rPr lang="en-US" dirty="0" smtClean="0"/>
              <a:t> code from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277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4572000" y="1371600"/>
            <a:ext cx="0" cy="54102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Quick Tour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1524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Declaring variables:</a:t>
            </a:r>
          </a:p>
          <a:p>
            <a:r>
              <a:rPr lang="en-US" sz="1800" b="1" dirty="0" err="1" smtClean="0">
                <a:latin typeface="Lucida Console"/>
                <a:cs typeface="Lucida Console"/>
              </a:rPr>
              <a:t>var</a:t>
            </a:r>
            <a:r>
              <a:rPr lang="en-US" sz="1800" dirty="0" smtClean="0">
                <a:latin typeface="Lucida Console"/>
                <a:cs typeface="Lucida Console"/>
              </a:rPr>
              <a:t> x: </a:t>
            </a:r>
            <a:r>
              <a:rPr lang="en-US" sz="1800" dirty="0" err="1" smtClean="0">
                <a:latin typeface="Lucida Console"/>
                <a:cs typeface="Lucida Console"/>
              </a:rPr>
              <a:t>Int</a:t>
            </a:r>
            <a:r>
              <a:rPr lang="en-US" sz="1800" dirty="0" smtClean="0">
                <a:latin typeface="Lucida Console"/>
                <a:cs typeface="Lucida Console"/>
              </a:rPr>
              <a:t> = 7</a:t>
            </a:r>
            <a:br>
              <a:rPr lang="en-US" sz="1800" dirty="0" smtClean="0">
                <a:latin typeface="Lucida Console"/>
                <a:cs typeface="Lucida Console"/>
              </a:rPr>
            </a:br>
            <a:r>
              <a:rPr lang="en-US" sz="1800" b="1" dirty="0" err="1" smtClean="0">
                <a:latin typeface="Lucida Console"/>
                <a:cs typeface="Lucida Console"/>
              </a:rPr>
              <a:t>var</a:t>
            </a:r>
            <a:r>
              <a:rPr lang="en-US" sz="1800" dirty="0" smtClean="0">
                <a:latin typeface="Lucida Console"/>
                <a:cs typeface="Lucida Console"/>
              </a:rPr>
              <a:t> x = 7  </a:t>
            </a:r>
            <a:r>
              <a:rPr lang="en-US" sz="18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type inferred</a:t>
            </a:r>
            <a:endParaRPr lang="en-US" sz="1800" dirty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r>
              <a:rPr lang="en-US" sz="1800" b="1" dirty="0" err="1" smtClean="0">
                <a:latin typeface="Lucida Console"/>
                <a:cs typeface="Lucida Console"/>
              </a:rPr>
              <a:t>val</a:t>
            </a:r>
            <a:r>
              <a:rPr lang="en-US" sz="1800" dirty="0" smtClean="0">
                <a:latin typeface="Lucida Console"/>
                <a:cs typeface="Lucida Console"/>
              </a:rPr>
              <a:t> y = </a:t>
            </a:r>
            <a:r>
              <a:rPr lang="en-US" sz="1800" dirty="0" smtClean="0">
                <a:solidFill>
                  <a:srgbClr val="000090"/>
                </a:solidFill>
                <a:latin typeface="Lucida Console"/>
                <a:cs typeface="Lucida Console"/>
              </a:rPr>
              <a:t>“hi”</a:t>
            </a:r>
            <a:r>
              <a:rPr lang="en-US" sz="1800" dirty="0" smtClean="0">
                <a:latin typeface="Lucida Console"/>
                <a:cs typeface="Lucida Console"/>
              </a:rPr>
              <a:t>  </a:t>
            </a:r>
            <a:r>
              <a:rPr lang="en-US" sz="18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read-only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1524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Java equivalent:</a:t>
            </a:r>
          </a:p>
          <a:p>
            <a:r>
              <a:rPr lang="en-US" sz="1800" b="1" dirty="0" err="1" smtClean="0">
                <a:latin typeface="Lucida Console"/>
                <a:cs typeface="Lucida Console"/>
              </a:rPr>
              <a:t>int</a:t>
            </a:r>
            <a:r>
              <a:rPr lang="en-US" sz="1800" dirty="0" smtClean="0">
                <a:latin typeface="Lucida Console"/>
                <a:cs typeface="Lucida Console"/>
              </a:rPr>
              <a:t> x = 7;</a:t>
            </a:r>
            <a:r>
              <a:rPr lang="en-US" sz="1800" dirty="0">
                <a:latin typeface="Lucida Console"/>
                <a:cs typeface="Lucida Console"/>
              </a:rPr>
              <a:t/>
            </a:r>
            <a:br>
              <a:rPr lang="en-US" sz="1800" dirty="0">
                <a:latin typeface="Lucida Console"/>
                <a:cs typeface="Lucida Console"/>
              </a:rPr>
            </a:br>
            <a:endParaRPr lang="en-US" sz="1800" dirty="0" smtClean="0">
              <a:latin typeface="Lucida Console"/>
              <a:cs typeface="Lucida Console"/>
            </a:endParaRPr>
          </a:p>
          <a:p>
            <a:r>
              <a:rPr lang="en-US" sz="1800" b="1" dirty="0" smtClean="0">
                <a:latin typeface="Lucida Console"/>
                <a:cs typeface="Lucida Console"/>
              </a:rPr>
              <a:t>final</a:t>
            </a:r>
            <a:r>
              <a:rPr lang="en-US" sz="1800" dirty="0" smtClean="0">
                <a:latin typeface="Lucida Console"/>
                <a:cs typeface="Lucida Console"/>
              </a:rPr>
              <a:t> String y = </a:t>
            </a:r>
            <a:r>
              <a:rPr lang="en-US" sz="1800" dirty="0" smtClean="0">
                <a:solidFill>
                  <a:srgbClr val="000090"/>
                </a:solidFill>
                <a:latin typeface="Lucida Console"/>
                <a:cs typeface="Lucida Console"/>
              </a:rPr>
              <a:t>“hi”</a:t>
            </a:r>
            <a:r>
              <a:rPr lang="en-US" sz="1800" dirty="0" smtClean="0">
                <a:latin typeface="Lucida Console"/>
                <a:cs typeface="Lucida Console"/>
              </a:rPr>
              <a:t>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3657600"/>
            <a:ext cx="8229600" cy="3200400"/>
            <a:chOff x="457200" y="3657600"/>
            <a:chExt cx="8229600" cy="3200400"/>
          </a:xfrm>
        </p:grpSpPr>
        <p:sp>
          <p:nvSpPr>
            <p:cNvPr id="6" name="Content Placeholder 3"/>
            <p:cNvSpPr txBox="1">
              <a:spLocks/>
            </p:cNvSpPr>
            <p:nvPr/>
          </p:nvSpPr>
          <p:spPr bwMode="auto">
            <a:xfrm>
              <a:off x="457200" y="3657600"/>
              <a:ext cx="4191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Functions:</a:t>
              </a:r>
            </a:p>
            <a:p>
              <a:r>
                <a:rPr lang="en-US" sz="1700" b="1" dirty="0" err="1" smtClean="0">
                  <a:latin typeface="Lucida Console"/>
                  <a:cs typeface="Lucida Console"/>
                </a:rPr>
                <a:t>def</a:t>
              </a:r>
              <a:r>
                <a:rPr lang="en-US" sz="1700" dirty="0" smtClean="0">
                  <a:latin typeface="Lucida Console"/>
                  <a:cs typeface="Lucida Console"/>
                </a:rPr>
                <a:t> square(x: </a:t>
              </a:r>
              <a:r>
                <a:rPr lang="en-US" sz="1700" dirty="0" err="1" smtClean="0">
                  <a:latin typeface="Lucida Console"/>
                  <a:cs typeface="Lucida Console"/>
                </a:rPr>
                <a:t>Int</a:t>
              </a:r>
              <a:r>
                <a:rPr lang="en-US" sz="1700" dirty="0" smtClean="0">
                  <a:latin typeface="Lucida Console"/>
                  <a:cs typeface="Lucida Console"/>
                </a:rPr>
                <a:t>): </a:t>
              </a:r>
              <a:r>
                <a:rPr lang="en-US" sz="1700" dirty="0" err="1" smtClean="0">
                  <a:latin typeface="Lucida Console"/>
                  <a:cs typeface="Lucida Console"/>
                </a:rPr>
                <a:t>Int</a:t>
              </a:r>
              <a:r>
                <a:rPr lang="en-US" sz="1700" dirty="0" smtClean="0">
                  <a:latin typeface="Lucida Console"/>
                  <a:cs typeface="Lucida Console"/>
                </a:rPr>
                <a:t> = x*x</a:t>
              </a:r>
              <a:endParaRPr lang="en-US" sz="1700" dirty="0">
                <a:latin typeface="Lucida Console"/>
                <a:cs typeface="Lucida Console"/>
              </a:endParaRPr>
            </a:p>
            <a:p>
              <a:r>
                <a:rPr lang="en-US" sz="1700" b="1" dirty="0" err="1">
                  <a:latin typeface="Lucida Console"/>
                  <a:cs typeface="Lucida Console"/>
                </a:rPr>
                <a:t>d</a:t>
              </a:r>
              <a:r>
                <a:rPr lang="en-US" sz="1700" b="1" dirty="0" err="1" smtClean="0">
                  <a:latin typeface="Lucida Console"/>
                  <a:cs typeface="Lucida Console"/>
                </a:rPr>
                <a:t>ef</a:t>
              </a:r>
              <a:r>
                <a:rPr lang="en-US" sz="1700" dirty="0" smtClean="0">
                  <a:latin typeface="Lucida Console"/>
                  <a:cs typeface="Lucida Console"/>
                </a:rPr>
                <a:t> min(</a:t>
              </a:r>
              <a:r>
                <a:rPr lang="en-US" sz="1700" dirty="0" err="1" smtClean="0">
                  <a:latin typeface="Lucida Console"/>
                  <a:cs typeface="Lucida Console"/>
                </a:rPr>
                <a:t>a:Int</a:t>
              </a:r>
              <a:r>
                <a:rPr lang="en-US" sz="1700" dirty="0" smtClean="0">
                  <a:latin typeface="Lucida Console"/>
                  <a:cs typeface="Lucida Console"/>
                </a:rPr>
                <a:t>, </a:t>
              </a:r>
              <a:r>
                <a:rPr lang="en-US" sz="1700" dirty="0" err="1" smtClean="0">
                  <a:latin typeface="Lucida Console"/>
                  <a:cs typeface="Lucida Console"/>
                </a:rPr>
                <a:t>b:Int</a:t>
              </a:r>
              <a:r>
                <a:rPr lang="en-US" sz="1700" dirty="0" smtClean="0">
                  <a:latin typeface="Lucida Console"/>
                  <a:cs typeface="Lucida Console"/>
                </a:rPr>
                <a:t>): </a:t>
              </a:r>
              <a:r>
                <a:rPr lang="en-US" sz="1700" dirty="0" err="1" smtClean="0">
                  <a:latin typeface="Lucida Console"/>
                  <a:cs typeface="Lucida Console"/>
                </a:rPr>
                <a:t>Int</a:t>
              </a:r>
              <a:r>
                <a:rPr lang="en-US" sz="1700" dirty="0" smtClean="0">
                  <a:latin typeface="Lucida Console"/>
                  <a:cs typeface="Lucida Console"/>
                </a:rPr>
                <a:t> = {</a:t>
              </a:r>
              <a:br>
                <a:rPr lang="en-US" sz="1700" dirty="0" smtClean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 </a:t>
              </a:r>
              <a:r>
                <a:rPr lang="en-US" sz="1700" dirty="0" smtClean="0">
                  <a:latin typeface="Lucida Console"/>
                  <a:cs typeface="Lucida Console"/>
                </a:rPr>
                <a:t> if (a &lt; b) a else b</a:t>
              </a:r>
              <a:br>
                <a:rPr lang="en-US" sz="1700" dirty="0" smtClean="0">
                  <a:latin typeface="Lucida Console"/>
                  <a:cs typeface="Lucida Console"/>
                </a:rPr>
              </a:br>
              <a:r>
                <a:rPr lang="en-US" sz="1700" dirty="0" smtClean="0">
                  <a:latin typeface="Lucida Console"/>
                  <a:cs typeface="Lucida Console"/>
                </a:rPr>
                <a:t>}</a:t>
              </a:r>
            </a:p>
            <a:p>
              <a:r>
                <a:rPr lang="en-US" sz="1700" b="1" dirty="0" err="1">
                  <a:latin typeface="Lucida Console"/>
                  <a:cs typeface="Lucida Console"/>
                </a:rPr>
                <a:t>def</a:t>
              </a:r>
              <a:r>
                <a:rPr lang="en-US" sz="1700" dirty="0">
                  <a:latin typeface="Lucida Console"/>
                  <a:cs typeface="Lucida Console"/>
                </a:rPr>
                <a:t> </a:t>
              </a:r>
              <a:r>
                <a:rPr lang="en-US" sz="1700" dirty="0" smtClean="0">
                  <a:latin typeface="Lucida Console"/>
                  <a:cs typeface="Lucida Console"/>
                </a:rPr>
                <a:t>announce(text: String) </a:t>
              </a:r>
              <a:r>
                <a:rPr lang="en-US" sz="1700" dirty="0">
                  <a:latin typeface="Lucida Console"/>
                  <a:cs typeface="Lucida Console"/>
                </a:rPr>
                <a:t>{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  </a:t>
              </a:r>
              <a:r>
                <a:rPr lang="en-US" sz="1700" dirty="0" err="1" smtClean="0">
                  <a:latin typeface="Lucida Console"/>
                  <a:cs typeface="Lucida Console"/>
                </a:rPr>
                <a:t>println</a:t>
              </a:r>
              <a:r>
                <a:rPr lang="en-US" sz="1700" dirty="0" smtClean="0">
                  <a:latin typeface="Lucida Console"/>
                  <a:cs typeface="Lucida Console"/>
                </a:rPr>
                <a:t>(text)</a:t>
              </a:r>
              <a:r>
                <a:rPr lang="en-US" sz="1700" dirty="0">
                  <a:latin typeface="Lucida Console"/>
                  <a:cs typeface="Lucida Console"/>
                </a:rPr>
                <a:t/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 smtClean="0">
                  <a:latin typeface="Lucida Console"/>
                  <a:cs typeface="Lucida Console"/>
                </a:rPr>
                <a:t>}</a:t>
              </a:r>
              <a:endParaRPr lang="en-US" sz="1700" dirty="0">
                <a:latin typeface="Lucida Console"/>
                <a:cs typeface="Lucida Console"/>
              </a:endParaRPr>
            </a:p>
          </p:txBody>
        </p:sp>
        <p:sp>
          <p:nvSpPr>
            <p:cNvPr id="7" name="Content Placeholder 4"/>
            <p:cNvSpPr txBox="1">
              <a:spLocks/>
            </p:cNvSpPr>
            <p:nvPr/>
          </p:nvSpPr>
          <p:spPr bwMode="auto">
            <a:xfrm>
              <a:off x="4648200" y="3657600"/>
              <a:ext cx="4038600" cy="320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Java equivalent:</a:t>
              </a:r>
            </a:p>
            <a:p>
              <a:r>
                <a:rPr lang="en-US" sz="1700" b="1" dirty="0" err="1" smtClean="0">
                  <a:latin typeface="Lucida Console"/>
                  <a:cs typeface="Lucida Console"/>
                </a:rPr>
                <a:t>int</a:t>
              </a:r>
              <a:r>
                <a:rPr lang="en-US" sz="1700" dirty="0" smtClean="0">
                  <a:latin typeface="Lucida Console"/>
                  <a:cs typeface="Lucida Console"/>
                </a:rPr>
                <a:t> square(</a:t>
              </a:r>
              <a:r>
                <a:rPr lang="en-US" sz="1700" dirty="0" err="1" smtClean="0">
                  <a:latin typeface="Lucida Console"/>
                  <a:cs typeface="Lucida Console"/>
                </a:rPr>
                <a:t>int</a:t>
              </a:r>
              <a:r>
                <a:rPr lang="en-US" sz="1700" dirty="0" smtClean="0">
                  <a:latin typeface="Lucida Console"/>
                  <a:cs typeface="Lucida Console"/>
                </a:rPr>
                <a:t> x) {</a:t>
              </a:r>
              <a:r>
                <a:rPr lang="en-US" sz="1700" dirty="0">
                  <a:latin typeface="Lucida Console"/>
                  <a:cs typeface="Lucida Console"/>
                </a:rPr>
                <a:t/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 smtClean="0">
                  <a:latin typeface="Lucida Console"/>
                  <a:cs typeface="Lucida Console"/>
                </a:rPr>
                <a:t>  </a:t>
              </a:r>
              <a:r>
                <a:rPr lang="en-US" sz="1700" b="1" dirty="0" smtClean="0">
                  <a:latin typeface="Lucida Console"/>
                  <a:cs typeface="Lucida Console"/>
                </a:rPr>
                <a:t>return</a:t>
              </a:r>
              <a:r>
                <a:rPr lang="en-US" sz="1700" dirty="0" smtClean="0">
                  <a:latin typeface="Lucida Console"/>
                  <a:cs typeface="Lucida Console"/>
                </a:rPr>
                <a:t> x*x;</a:t>
              </a:r>
              <a:r>
                <a:rPr lang="en-US" sz="1700" dirty="0">
                  <a:latin typeface="Lucida Console"/>
                  <a:cs typeface="Lucida Console"/>
                </a:rPr>
                <a:t/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 smtClean="0">
                  <a:latin typeface="Lucida Console"/>
                  <a:cs typeface="Lucida Console"/>
                </a:rPr>
                <a:t>}</a:t>
              </a:r>
            </a:p>
            <a:p>
              <a:endParaRPr lang="en-US" sz="1700" dirty="0">
                <a:latin typeface="Lucida Console"/>
                <a:cs typeface="Lucida Console"/>
              </a:endParaRPr>
            </a:p>
            <a:p>
              <a:r>
                <a:rPr lang="en-US" sz="1700" b="1" dirty="0" smtClean="0">
                  <a:latin typeface="Lucida Console"/>
                  <a:cs typeface="Lucida Console"/>
                </a:rPr>
                <a:t>void</a:t>
              </a:r>
              <a:r>
                <a:rPr lang="en-US" sz="1700" dirty="0" smtClean="0">
                  <a:latin typeface="Lucida Console"/>
                  <a:cs typeface="Lucida Console"/>
                </a:rPr>
                <a:t> announce(String text) {</a:t>
              </a:r>
              <a:br>
                <a:rPr lang="en-US" sz="1700" dirty="0" smtClean="0">
                  <a:latin typeface="Lucida Console"/>
                  <a:cs typeface="Lucida Console"/>
                </a:rPr>
              </a:br>
              <a:r>
                <a:rPr lang="en-US" sz="1700" dirty="0" smtClean="0">
                  <a:latin typeface="Lucida Console"/>
                  <a:cs typeface="Lucida Console"/>
                </a:rPr>
                <a:t>  </a:t>
              </a:r>
              <a:r>
                <a:rPr lang="en-US" sz="1700" dirty="0" err="1" smtClean="0">
                  <a:latin typeface="Lucida Console"/>
                  <a:cs typeface="Lucida Console"/>
                </a:rPr>
                <a:t>System.out.println</a:t>
              </a:r>
              <a:r>
                <a:rPr lang="en-US" sz="1700" dirty="0" smtClean="0">
                  <a:latin typeface="Lucida Console"/>
                  <a:cs typeface="Lucida Console"/>
                </a:rPr>
                <a:t>(text);</a:t>
              </a:r>
              <a:r>
                <a:rPr lang="en-US" sz="1700" dirty="0">
                  <a:latin typeface="Lucida Console"/>
                  <a:cs typeface="Lucida Console"/>
                </a:rPr>
                <a:t/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 smtClean="0">
                  <a:latin typeface="Lucida Console"/>
                  <a:cs typeface="Lucida Console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44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Quick Tour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533358"/>
            <a:ext cx="4038600" cy="190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Generic types:</a:t>
            </a:r>
          </a:p>
          <a:p>
            <a:r>
              <a:rPr lang="en-US" sz="1800" b="1" dirty="0" err="1" smtClean="0">
                <a:latin typeface="Lucida Console"/>
                <a:cs typeface="Lucida Console"/>
              </a:rPr>
              <a:t>var</a:t>
            </a:r>
            <a:r>
              <a:rPr lang="en-US" sz="1800" dirty="0" smtClean="0">
                <a:latin typeface="Lucida Console"/>
                <a:cs typeface="Lucida Console"/>
              </a:rPr>
              <a:t> </a:t>
            </a:r>
            <a:r>
              <a:rPr lang="en-US" sz="1800" dirty="0" err="1" smtClean="0">
                <a:latin typeface="Lucida Console"/>
                <a:cs typeface="Lucida Console"/>
              </a:rPr>
              <a:t>arr</a:t>
            </a:r>
            <a:r>
              <a:rPr lang="en-US" sz="1800" dirty="0" smtClean="0">
                <a:latin typeface="Lucida Console"/>
                <a:cs typeface="Lucida Console"/>
              </a:rPr>
              <a:t> = new Array[</a:t>
            </a:r>
            <a:r>
              <a:rPr lang="en-US" sz="1800" dirty="0" err="1" smtClean="0">
                <a:latin typeface="Lucida Console"/>
                <a:cs typeface="Lucida Console"/>
              </a:rPr>
              <a:t>Int</a:t>
            </a:r>
            <a:r>
              <a:rPr lang="en-US" sz="1800" dirty="0" smtClean="0">
                <a:latin typeface="Lucida Console"/>
                <a:cs typeface="Lucida Console"/>
              </a:rPr>
              <a:t>](8)</a:t>
            </a:r>
            <a:br>
              <a:rPr lang="en-US" sz="1800" dirty="0" smtClean="0">
                <a:latin typeface="Lucida Console"/>
                <a:cs typeface="Lucida Console"/>
              </a:rPr>
            </a:br>
            <a: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  <a:t/>
            </a:r>
            <a:b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</a:br>
            <a:r>
              <a:rPr lang="en-US" sz="1800" b="1" dirty="0" err="1" smtClean="0">
                <a:solidFill>
                  <a:srgbClr val="000000"/>
                </a:solidFill>
                <a:latin typeface="Lucida Console"/>
                <a:cs typeface="Lucida Console"/>
              </a:rPr>
              <a:t>var</a:t>
            </a:r>
            <a:r>
              <a:rPr lang="en-US" sz="1800" dirty="0" smtClean="0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Lucida Console"/>
                <a:cs typeface="Lucida Console"/>
              </a:rPr>
              <a:t>lst</a:t>
            </a:r>
            <a:r>
              <a:rPr lang="en-US" sz="1800" dirty="0" smtClean="0">
                <a:solidFill>
                  <a:srgbClr val="000000"/>
                </a:solidFill>
                <a:latin typeface="Lucida Console"/>
                <a:cs typeface="Lucida Console"/>
              </a:rPr>
              <a:t> = List(1, 2, 3)</a:t>
            </a:r>
            <a:br>
              <a:rPr lang="en-US" sz="1800" dirty="0" smtClean="0">
                <a:solidFill>
                  <a:srgbClr val="000000"/>
                </a:solidFill>
                <a:latin typeface="Lucida Console"/>
                <a:cs typeface="Lucida Console"/>
              </a:rPr>
            </a:br>
            <a:r>
              <a:rPr lang="en-US" sz="18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type of </a:t>
            </a:r>
            <a:r>
              <a:rPr lang="en-US" sz="1800" dirty="0" err="1" smtClean="0">
                <a:solidFill>
                  <a:srgbClr val="008040"/>
                </a:solidFill>
                <a:latin typeface="Lucida Console"/>
                <a:cs typeface="Lucida Console"/>
              </a:rPr>
              <a:t>lst</a:t>
            </a:r>
            <a:r>
              <a:rPr lang="en-US" sz="1800" dirty="0" smtClean="0">
                <a:solidFill>
                  <a:srgbClr val="008040"/>
                </a:solidFill>
                <a:latin typeface="Lucida Console"/>
                <a:cs typeface="Lucida Console"/>
              </a:rPr>
              <a:t> is List[</a:t>
            </a:r>
            <a:r>
              <a:rPr lang="en-US" sz="1800" dirty="0" err="1" smtClean="0">
                <a:solidFill>
                  <a:srgbClr val="008040"/>
                </a:solidFill>
                <a:latin typeface="Lucida Console"/>
                <a:cs typeface="Lucida Console"/>
              </a:rPr>
              <a:t>Int</a:t>
            </a:r>
            <a:r>
              <a:rPr lang="en-US" sz="1800" dirty="0" smtClean="0">
                <a:solidFill>
                  <a:srgbClr val="008040"/>
                </a:solidFill>
                <a:latin typeface="Lucida Console"/>
                <a:cs typeface="Lucida Console"/>
              </a:rPr>
              <a:t>]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533358"/>
            <a:ext cx="4038600" cy="2057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Java equivalent:</a:t>
            </a:r>
          </a:p>
          <a:p>
            <a:r>
              <a:rPr lang="en-US" sz="1800" b="1" dirty="0" err="1" smtClean="0">
                <a:latin typeface="Lucida Console"/>
                <a:cs typeface="Lucida Console"/>
              </a:rPr>
              <a:t>int</a:t>
            </a:r>
            <a:r>
              <a:rPr lang="en-US" sz="1800" dirty="0" smtClean="0">
                <a:latin typeface="Lucida Console"/>
                <a:cs typeface="Lucida Console"/>
              </a:rPr>
              <a:t>[] </a:t>
            </a:r>
            <a:r>
              <a:rPr lang="en-US" sz="1800" dirty="0" err="1" smtClean="0">
                <a:latin typeface="Lucida Console"/>
                <a:cs typeface="Lucida Console"/>
              </a:rPr>
              <a:t>arr</a:t>
            </a:r>
            <a:r>
              <a:rPr lang="en-US" sz="1800" dirty="0" smtClean="0">
                <a:latin typeface="Lucida Console"/>
                <a:cs typeface="Lucida Console"/>
              </a:rPr>
              <a:t> = </a:t>
            </a:r>
            <a:r>
              <a:rPr lang="en-US" sz="1800" b="1" dirty="0" smtClean="0">
                <a:latin typeface="Lucida Console"/>
                <a:cs typeface="Lucida Console"/>
              </a:rPr>
              <a:t>new</a:t>
            </a:r>
            <a:r>
              <a:rPr lang="en-US" sz="1800" dirty="0" smtClean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latin typeface="Lucida Console"/>
                <a:cs typeface="Lucida Console"/>
              </a:rPr>
              <a:t>int</a:t>
            </a:r>
            <a:r>
              <a:rPr lang="en-US" sz="1800" dirty="0" smtClean="0">
                <a:latin typeface="Lucida Console"/>
                <a:cs typeface="Lucida Console"/>
              </a:rPr>
              <a:t>[8];</a:t>
            </a:r>
          </a:p>
          <a:p>
            <a:r>
              <a:rPr lang="en-US" sz="1800" dirty="0" smtClean="0">
                <a:latin typeface="Lucida Console"/>
                <a:cs typeface="Lucida Console"/>
              </a:rPr>
              <a:t>List&lt;Integer&gt; </a:t>
            </a:r>
            <a:r>
              <a:rPr lang="en-US" sz="1800" dirty="0" err="1" smtClean="0">
                <a:latin typeface="Lucida Console"/>
                <a:cs typeface="Lucida Console"/>
              </a:rPr>
              <a:t>lst</a:t>
            </a:r>
            <a:r>
              <a:rPr lang="en-US" sz="1800" dirty="0" smtClean="0">
                <a:latin typeface="Lucida Console"/>
                <a:cs typeface="Lucida Console"/>
              </a:rPr>
              <a:t> =</a:t>
            </a:r>
            <a:br>
              <a:rPr lang="en-US" sz="1800" dirty="0" smtClean="0">
                <a:latin typeface="Lucida Console"/>
                <a:cs typeface="Lucida Console"/>
              </a:rPr>
            </a:br>
            <a:r>
              <a:rPr lang="en-US" sz="1800" dirty="0" smtClean="0">
                <a:latin typeface="Lucida Console"/>
                <a:cs typeface="Lucida Console"/>
              </a:rPr>
              <a:t>  </a:t>
            </a:r>
            <a:r>
              <a:rPr lang="en-US" sz="1800" b="1" dirty="0" smtClean="0">
                <a:latin typeface="Lucida Console"/>
                <a:cs typeface="Lucida Console"/>
              </a:rPr>
              <a:t>new</a:t>
            </a:r>
            <a:r>
              <a:rPr lang="en-US" sz="1800" dirty="0" smtClean="0">
                <a:latin typeface="Lucida Console"/>
                <a:cs typeface="Lucida Console"/>
              </a:rPr>
              <a:t> </a:t>
            </a:r>
            <a:r>
              <a:rPr lang="en-US" sz="1800" dirty="0" err="1" smtClean="0">
                <a:latin typeface="Lucida Console"/>
                <a:cs typeface="Lucida Console"/>
              </a:rPr>
              <a:t>ArrayList</a:t>
            </a:r>
            <a:r>
              <a:rPr lang="en-US" sz="1800" dirty="0" smtClean="0">
                <a:latin typeface="Lucida Console"/>
                <a:cs typeface="Lucida Console"/>
              </a:rPr>
              <a:t>&lt;Integer&gt;();</a:t>
            </a:r>
            <a:br>
              <a:rPr lang="en-US" sz="1800" dirty="0" smtClean="0">
                <a:latin typeface="Lucida Console"/>
                <a:cs typeface="Lucida Console"/>
              </a:rPr>
            </a:br>
            <a:r>
              <a:rPr lang="en-US" sz="1800" dirty="0" err="1" smtClean="0">
                <a:latin typeface="Lucida Console"/>
                <a:cs typeface="Lucida Console"/>
              </a:rPr>
              <a:t>lst.add</a:t>
            </a:r>
            <a:r>
              <a:rPr lang="en-US" sz="1800" dirty="0" smtClean="0">
                <a:latin typeface="Lucida Console"/>
                <a:cs typeface="Lucida Console"/>
              </a:rPr>
              <a:t>(...)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200" y="4648200"/>
            <a:ext cx="8432800" cy="1676400"/>
            <a:chOff x="457200" y="4419600"/>
            <a:chExt cx="8432800" cy="1676400"/>
          </a:xfrm>
        </p:grpSpPr>
        <p:sp>
          <p:nvSpPr>
            <p:cNvPr id="6" name="Content Placeholder 3"/>
            <p:cNvSpPr txBox="1">
              <a:spLocks/>
            </p:cNvSpPr>
            <p:nvPr/>
          </p:nvSpPr>
          <p:spPr bwMode="auto">
            <a:xfrm>
              <a:off x="457200" y="4419600"/>
              <a:ext cx="403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Indexing:</a:t>
              </a:r>
            </a:p>
            <a:p>
              <a:r>
                <a:rPr lang="en-US" sz="1700" dirty="0" err="1" smtClean="0">
                  <a:latin typeface="Lucida Console"/>
                  <a:cs typeface="Lucida Console"/>
                </a:rPr>
                <a:t>arr</a:t>
              </a:r>
              <a:r>
                <a:rPr lang="en-US" sz="1700" dirty="0" smtClean="0">
                  <a:latin typeface="Lucida Console"/>
                  <a:cs typeface="Lucida Console"/>
                </a:rPr>
                <a:t>(5) = 7</a:t>
              </a:r>
              <a:endParaRPr lang="en-US" sz="1700" dirty="0">
                <a:latin typeface="Lucida Console"/>
                <a:cs typeface="Lucida Console"/>
              </a:endParaRPr>
            </a:p>
            <a:p>
              <a:r>
                <a:rPr lang="en-US" sz="1700" dirty="0" err="1" smtClean="0">
                  <a:latin typeface="Lucida Console"/>
                  <a:cs typeface="Lucida Console"/>
                </a:rPr>
                <a:t>println</a:t>
              </a:r>
              <a:r>
                <a:rPr lang="en-US" sz="1700" dirty="0" smtClean="0">
                  <a:latin typeface="Lucida Console"/>
                  <a:cs typeface="Lucida Console"/>
                </a:rPr>
                <a:t>(</a:t>
              </a:r>
              <a:r>
                <a:rPr lang="en-US" sz="1700" dirty="0" err="1" smtClean="0">
                  <a:latin typeface="Lucida Console"/>
                  <a:cs typeface="Lucida Console"/>
                </a:rPr>
                <a:t>lst</a:t>
              </a:r>
              <a:r>
                <a:rPr lang="en-US" sz="1700" dirty="0" smtClean="0">
                  <a:latin typeface="Lucida Console"/>
                  <a:cs typeface="Lucida Console"/>
                </a:rPr>
                <a:t>(5))</a:t>
              </a:r>
              <a:endParaRPr lang="en-US" sz="1700" dirty="0">
                <a:latin typeface="Lucida Console"/>
                <a:cs typeface="Lucida Console"/>
              </a:endParaRPr>
            </a:p>
          </p:txBody>
        </p:sp>
        <p:sp>
          <p:nvSpPr>
            <p:cNvPr id="7" name="Content Placeholder 4"/>
            <p:cNvSpPr txBox="1">
              <a:spLocks/>
            </p:cNvSpPr>
            <p:nvPr/>
          </p:nvSpPr>
          <p:spPr bwMode="auto">
            <a:xfrm>
              <a:off x="4648200" y="4419600"/>
              <a:ext cx="42418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Java equivalent:</a:t>
              </a:r>
            </a:p>
            <a:p>
              <a:r>
                <a:rPr lang="en-US" sz="1700" dirty="0" err="1" smtClean="0">
                  <a:latin typeface="Lucida Console"/>
                  <a:cs typeface="Lucida Console"/>
                </a:rPr>
                <a:t>arr</a:t>
              </a:r>
              <a:r>
                <a:rPr lang="en-US" sz="1700" dirty="0" smtClean="0">
                  <a:latin typeface="Lucida Console"/>
                  <a:cs typeface="Lucida Console"/>
                </a:rPr>
                <a:t>[5] = 7;</a:t>
              </a:r>
            </a:p>
            <a:p>
              <a:r>
                <a:rPr lang="en-US" sz="1700" dirty="0" err="1" smtClean="0">
                  <a:latin typeface="Lucida Console"/>
                  <a:cs typeface="Lucida Console"/>
                </a:rPr>
                <a:t>System.out.println</a:t>
              </a:r>
              <a:r>
                <a:rPr lang="en-US" sz="1700" dirty="0" smtClean="0">
                  <a:latin typeface="Lucida Console"/>
                  <a:cs typeface="Lucida Console"/>
                </a:rPr>
                <a:t>(</a:t>
              </a:r>
              <a:r>
                <a:rPr lang="en-US" sz="1700" dirty="0" err="1" smtClean="0">
                  <a:latin typeface="Lucida Console"/>
                  <a:cs typeface="Lucida Console"/>
                </a:rPr>
                <a:t>lst.get</a:t>
              </a:r>
              <a:r>
                <a:rPr lang="en-US" sz="1700" dirty="0" smtClean="0">
                  <a:latin typeface="Lucida Console"/>
                  <a:cs typeface="Lucida Console"/>
                </a:rPr>
                <a:t>(5));</a:t>
              </a: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72000" y="1371600"/>
            <a:ext cx="0" cy="54102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120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570038"/>
            <a:ext cx="8432800" cy="4906962"/>
          </a:xfrm>
        </p:spPr>
        <p:txBody>
          <a:bodyPr/>
          <a:lstStyle/>
          <a:p>
            <a:r>
              <a:rPr lang="en-US" sz="3000" dirty="0" smtClean="0"/>
              <a:t>Processing collections with functional programming:</a:t>
            </a:r>
          </a:p>
          <a:p>
            <a:r>
              <a:rPr lang="en-US" sz="1900" b="1" dirty="0" err="1" smtClean="0">
                <a:latin typeface="Lucida Console"/>
                <a:cs typeface="Lucida Console"/>
              </a:rPr>
              <a:t>val</a:t>
            </a:r>
            <a:r>
              <a:rPr lang="en-US" sz="1900" dirty="0" smtClean="0">
                <a:latin typeface="Lucida Console"/>
                <a:cs typeface="Lucida Console"/>
              </a:rPr>
              <a:t> list = List(1, 2, 3)</a:t>
            </a:r>
            <a:endParaRPr lang="en-US" sz="1900" dirty="0">
              <a:latin typeface="Lucida Console"/>
              <a:cs typeface="Lucida Console"/>
            </a:endParaRPr>
          </a:p>
          <a:p>
            <a:r>
              <a:rPr lang="en-US" sz="1900" dirty="0" err="1" smtClean="0">
                <a:latin typeface="Lucida Console"/>
                <a:cs typeface="Lucida Console"/>
              </a:rPr>
              <a:t>list.foreach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x =&gt; 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println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(x)</a:t>
            </a:r>
            <a:r>
              <a:rPr lang="en-US" sz="1900" dirty="0" smtClean="0">
                <a:latin typeface="Lucida Console"/>
                <a:cs typeface="Lucida Console"/>
              </a:rPr>
              <a:t>)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prints 1, 2, 3</a:t>
            </a:r>
            <a:r>
              <a:rPr lang="en-US" sz="1900" dirty="0" smtClean="0">
                <a:latin typeface="Lucida Console"/>
                <a:cs typeface="Lucida Console"/>
              </a:rPr>
              <a:t/>
            </a:r>
            <a:br>
              <a:rPr lang="en-US" sz="1900" dirty="0" smtClean="0">
                <a:latin typeface="Lucida Console"/>
                <a:cs typeface="Lucida Console"/>
              </a:rPr>
            </a:br>
            <a:r>
              <a:rPr lang="en-US" sz="1900" dirty="0" err="1" smtClean="0">
                <a:latin typeface="Lucida Console"/>
                <a:cs typeface="Lucida Console"/>
              </a:rPr>
              <a:t>list.foreach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err="1" smtClean="0">
                <a:solidFill>
                  <a:srgbClr val="FF0080"/>
                </a:solidFill>
                <a:latin typeface="Lucida Console"/>
                <a:cs typeface="Lucida Console"/>
              </a:rPr>
              <a:t>println</a:t>
            </a:r>
            <a:r>
              <a:rPr lang="en-US" sz="1900" dirty="0" smtClean="0">
                <a:latin typeface="Lucida Console"/>
                <a:cs typeface="Lucida Console"/>
              </a:rPr>
              <a:t>)        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same</a:t>
            </a:r>
          </a:p>
          <a:p>
            <a:r>
              <a:rPr lang="en-US" sz="1900" dirty="0" err="1" smtClean="0">
                <a:latin typeface="Lucida Console"/>
                <a:cs typeface="Lucida Console"/>
              </a:rPr>
              <a:t>list.map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x =&gt; x + 2</a:t>
            </a:r>
            <a:r>
              <a:rPr lang="en-US" sz="1900" dirty="0" smtClean="0">
                <a:latin typeface="Lucida Console"/>
                <a:cs typeface="Lucida Console"/>
              </a:rPr>
              <a:t>)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=&gt; List(3, 4, 5)</a:t>
            </a:r>
            <a:r>
              <a:rPr lang="en-US" sz="1900" dirty="0" smtClean="0">
                <a:latin typeface="Lucida Console"/>
                <a:cs typeface="Lucida Console"/>
              </a:rPr>
              <a:t/>
            </a:r>
            <a:br>
              <a:rPr lang="en-US" sz="1900" dirty="0" smtClean="0">
                <a:latin typeface="Lucida Console"/>
                <a:cs typeface="Lucida Console"/>
              </a:rPr>
            </a:br>
            <a:r>
              <a:rPr lang="en-US" sz="1900" dirty="0" err="1" smtClean="0">
                <a:latin typeface="Lucida Console"/>
                <a:cs typeface="Lucida Console"/>
              </a:rPr>
              <a:t>list.map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_ + 2</a:t>
            </a:r>
            <a:r>
              <a:rPr lang="en-US" sz="1900" dirty="0" smtClean="0">
                <a:latin typeface="Lucida Console"/>
                <a:cs typeface="Lucida Console"/>
              </a:rPr>
              <a:t>)    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 // same, with placeholder notation</a:t>
            </a:r>
          </a:p>
          <a:p>
            <a:r>
              <a:rPr lang="en-US" sz="1900" dirty="0" err="1" smtClean="0">
                <a:latin typeface="Lucida Console"/>
                <a:cs typeface="Lucida Console"/>
              </a:rPr>
              <a:t>list.filter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x =&gt; x % 2 == 1</a:t>
            </a:r>
            <a:r>
              <a:rPr lang="en-US" sz="1900" dirty="0" smtClean="0">
                <a:latin typeface="Lucida Console"/>
                <a:cs typeface="Lucida Console"/>
              </a:rPr>
              <a:t>)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=&gt; List(1, 3)</a:t>
            </a:r>
            <a:r>
              <a:rPr lang="en-US" sz="1900" dirty="0" smtClean="0">
                <a:latin typeface="Lucida Console"/>
                <a:cs typeface="Lucida Console"/>
              </a:rPr>
              <a:t/>
            </a:r>
            <a:br>
              <a:rPr lang="en-US" sz="1900" dirty="0" smtClean="0">
                <a:latin typeface="Lucida Console"/>
                <a:cs typeface="Lucida Console"/>
              </a:rPr>
            </a:br>
            <a:r>
              <a:rPr lang="en-US" sz="1900" dirty="0" err="1" smtClean="0">
                <a:latin typeface="Lucida Console"/>
                <a:cs typeface="Lucida Console"/>
              </a:rPr>
              <a:t>list.filter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_ % 2 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== 1</a:t>
            </a:r>
            <a:r>
              <a:rPr lang="en-US" sz="1900" dirty="0">
                <a:latin typeface="Lucida Console"/>
                <a:cs typeface="Lucida Console"/>
              </a:rPr>
              <a:t>)  </a:t>
            </a:r>
            <a:r>
              <a:rPr lang="en-US" sz="1900" dirty="0" smtClean="0">
                <a:latin typeface="Lucida Console"/>
                <a:cs typeface="Lucida Console"/>
              </a:rPr>
              <a:t>   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=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&gt; List(1, 3)</a:t>
            </a:r>
            <a:endParaRPr lang="en-US" sz="1900" dirty="0" smtClean="0">
              <a:solidFill>
                <a:srgbClr val="008040"/>
              </a:solidFill>
              <a:latin typeface="Lucida Console"/>
              <a:cs typeface="Lucida Console"/>
            </a:endParaRPr>
          </a:p>
          <a:p>
            <a:r>
              <a:rPr lang="en-US" sz="1900" dirty="0" err="1" smtClean="0">
                <a:latin typeface="Lucida Console"/>
                <a:cs typeface="Lucida Console"/>
              </a:rPr>
              <a:t>list.reduce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(x, y) =&gt; x + y</a:t>
            </a:r>
            <a:r>
              <a:rPr lang="en-US" sz="1900" dirty="0" smtClean="0">
                <a:latin typeface="Lucida Console"/>
                <a:cs typeface="Lucida Console"/>
              </a:rPr>
              <a:t>)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=&gt; 6</a:t>
            </a:r>
            <a:r>
              <a:rPr lang="en-US" sz="1900" dirty="0" smtClean="0">
                <a:latin typeface="Lucida Console"/>
                <a:cs typeface="Lucida Console"/>
              </a:rPr>
              <a:t/>
            </a:r>
            <a:br>
              <a:rPr lang="en-US" sz="1900" dirty="0" smtClean="0">
                <a:latin typeface="Lucida Console"/>
                <a:cs typeface="Lucida Console"/>
              </a:rPr>
            </a:br>
            <a:r>
              <a:rPr lang="en-US" sz="1900" dirty="0" err="1" smtClean="0">
                <a:latin typeface="Lucida Console"/>
                <a:cs typeface="Lucida Console"/>
              </a:rPr>
              <a:t>list.reduce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smtClean="0">
                <a:solidFill>
                  <a:srgbClr val="FF0080"/>
                </a:solidFill>
                <a:latin typeface="Lucida Console"/>
                <a:cs typeface="Lucida Console"/>
              </a:rPr>
              <a:t>_ + _</a:t>
            </a:r>
            <a:r>
              <a:rPr lang="en-US" sz="1900" dirty="0" smtClean="0">
                <a:latin typeface="Lucida Console"/>
                <a:cs typeface="Lucida Console"/>
              </a:rPr>
              <a:t>)          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 =&gt; 6</a:t>
            </a:r>
          </a:p>
          <a:p>
            <a:endParaRPr lang="en-US" sz="1900" dirty="0">
              <a:latin typeface="Lucida Console"/>
              <a:cs typeface="Lucida Consol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dirty="0" smtClean="0"/>
              <a:t>Quick Tour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4552759" y="2157944"/>
            <a:ext cx="3515896" cy="469232"/>
          </a:xfrm>
          <a:prstGeom prst="wedgeRectCallout">
            <a:avLst>
              <a:gd name="adj1" fmla="val -58681"/>
              <a:gd name="adj2" fmla="val 99317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/>
              <a:t>Function expression (closure)</a:t>
            </a:r>
            <a:endParaRPr lang="en-US" sz="2100" dirty="0"/>
          </a:p>
        </p:txBody>
      </p:sp>
      <p:sp>
        <p:nvSpPr>
          <p:cNvPr id="10" name="Rounded Rectangle 9"/>
          <p:cNvSpPr/>
          <p:nvPr/>
        </p:nvSpPr>
        <p:spPr>
          <a:xfrm>
            <a:off x="381000" y="6129748"/>
            <a:ext cx="8382000" cy="5945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All of these leave the list unchanged (List is immutable)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838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9" grpId="1" animBg="1"/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Closure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dirty="0" smtClean="0">
                <a:latin typeface="Lucida Console"/>
                <a:cs typeface="Lucida Console"/>
              </a:rPr>
              <a:t>(x: </a:t>
            </a:r>
            <a:r>
              <a:rPr lang="en-US" sz="1900" dirty="0" err="1" smtClean="0">
                <a:latin typeface="Lucida Console"/>
                <a:cs typeface="Lucida Console"/>
              </a:rPr>
              <a:t>Int</a:t>
            </a:r>
            <a:r>
              <a:rPr lang="en-US" sz="1900" dirty="0" smtClean="0">
                <a:latin typeface="Lucida Console"/>
                <a:cs typeface="Lucida Console"/>
              </a:rPr>
              <a:t>) =&gt; x + 2 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full version</a:t>
            </a:r>
          </a:p>
          <a:p>
            <a:r>
              <a:rPr lang="en-US" sz="1900" dirty="0" smtClean="0">
                <a:latin typeface="Lucida Console"/>
                <a:cs typeface="Lucida Console"/>
              </a:rPr>
              <a:t>x =&gt; x + 2 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type inferred</a:t>
            </a:r>
          </a:p>
          <a:p>
            <a:r>
              <a:rPr lang="en-US" sz="1900" dirty="0" smtClean="0">
                <a:latin typeface="Lucida Console"/>
                <a:cs typeface="Lucida Console"/>
              </a:rPr>
              <a:t>_ + 2      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when each argument is used exactly once</a:t>
            </a:r>
          </a:p>
          <a:p>
            <a:r>
              <a:rPr lang="en-US" sz="1900" dirty="0" smtClean="0">
                <a:latin typeface="Lucida Console"/>
                <a:cs typeface="Lucida Console"/>
              </a:rPr>
              <a:t>x =&gt; {       </a:t>
            </a:r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when body is a block of code</a:t>
            </a:r>
            <a:r>
              <a:rPr lang="en-US" sz="1900" dirty="0" smtClean="0">
                <a:latin typeface="Lucida Console"/>
                <a:cs typeface="Lucida Console"/>
              </a:rPr>
              <a:t/>
            </a:r>
            <a:br>
              <a:rPr lang="en-US" sz="1900" dirty="0" smtClean="0">
                <a:latin typeface="Lucida Console"/>
                <a:cs typeface="Lucida Console"/>
              </a:rPr>
            </a:br>
            <a:r>
              <a:rPr lang="en-US" sz="1900" dirty="0" smtClean="0">
                <a:latin typeface="Lucida Console"/>
                <a:cs typeface="Lucida Console"/>
              </a:rPr>
              <a:t>  </a:t>
            </a:r>
            <a:r>
              <a:rPr lang="en-US" sz="1900" b="1" dirty="0" err="1" smtClean="0">
                <a:latin typeface="Lucida Console"/>
                <a:cs typeface="Lucida Console"/>
              </a:rPr>
              <a:t>val</a:t>
            </a:r>
            <a:r>
              <a:rPr lang="en-US" sz="1900" dirty="0" smtClean="0">
                <a:latin typeface="Lucida Console"/>
                <a:cs typeface="Lucida Console"/>
              </a:rPr>
              <a:t> </a:t>
            </a:r>
            <a:r>
              <a:rPr lang="en-US" sz="1900" dirty="0" err="1" smtClean="0">
                <a:latin typeface="Lucida Console"/>
                <a:cs typeface="Lucida Console"/>
              </a:rPr>
              <a:t>numberToAdd</a:t>
            </a:r>
            <a:r>
              <a:rPr lang="en-US" sz="1900" dirty="0" smtClean="0">
                <a:latin typeface="Lucida Console"/>
                <a:cs typeface="Lucida Console"/>
              </a:rPr>
              <a:t> = 2</a:t>
            </a:r>
            <a:br>
              <a:rPr lang="en-US" sz="1900" dirty="0" smtClean="0">
                <a:latin typeface="Lucida Console"/>
                <a:cs typeface="Lucida Console"/>
              </a:rPr>
            </a:br>
            <a:r>
              <a:rPr lang="en-US" sz="1900" dirty="0" smtClean="0">
                <a:latin typeface="Lucida Console"/>
                <a:cs typeface="Lucida Console"/>
              </a:rPr>
              <a:t>  x + </a:t>
            </a:r>
            <a:r>
              <a:rPr lang="en-US" sz="1900" dirty="0" err="1" smtClean="0">
                <a:latin typeface="Lucida Console"/>
                <a:cs typeface="Lucida Console"/>
              </a:rPr>
              <a:t>numberToAdd</a:t>
            </a:r>
            <a:r>
              <a:rPr lang="en-US" sz="1900" dirty="0" smtClean="0">
                <a:latin typeface="Lucida Console"/>
                <a:cs typeface="Lucida Console"/>
              </a:rPr>
              <a:t/>
            </a:r>
            <a:br>
              <a:rPr lang="en-US" sz="1900" dirty="0" smtClean="0">
                <a:latin typeface="Lucida Console"/>
                <a:cs typeface="Lucida Console"/>
              </a:rPr>
            </a:br>
            <a:r>
              <a:rPr lang="en-US" sz="1900" dirty="0" smtClean="0">
                <a:latin typeface="Lucida Console"/>
                <a:cs typeface="Lucida Console"/>
              </a:rPr>
              <a:t>}</a:t>
            </a:r>
            <a:r>
              <a:rPr lang="en-US" sz="1000" dirty="0" smtClean="0">
                <a:latin typeface="Lucida Console"/>
                <a:cs typeface="Lucida Console"/>
              </a:rPr>
              <a:t/>
            </a:r>
            <a:br>
              <a:rPr lang="en-US" sz="1000" dirty="0" smtClean="0">
                <a:latin typeface="Lucida Console"/>
                <a:cs typeface="Lucida Console"/>
              </a:rPr>
            </a:br>
            <a:endParaRPr lang="en-US" sz="1000" dirty="0" smtClean="0">
              <a:latin typeface="Lucida Console"/>
              <a:cs typeface="Lucida Console"/>
            </a:endParaRPr>
          </a:p>
          <a:p>
            <a:r>
              <a:rPr lang="en-US" sz="1900" dirty="0" smtClean="0">
                <a:solidFill>
                  <a:srgbClr val="008040"/>
                </a:solidFill>
                <a:latin typeface="Lucida Console"/>
                <a:cs typeface="Lucida Console"/>
              </a:rPr>
              <a:t>// If closure is too long, can always pass a function</a:t>
            </a:r>
            <a:r>
              <a:rPr lang="en-US" sz="1900" dirty="0" smtClean="0">
                <a:latin typeface="Lucida Console"/>
                <a:cs typeface="Lucida Console"/>
              </a:rPr>
              <a:t/>
            </a:r>
            <a:br>
              <a:rPr lang="en-US" sz="1900" dirty="0" smtClean="0">
                <a:latin typeface="Lucida Console"/>
                <a:cs typeface="Lucida Console"/>
              </a:rPr>
            </a:br>
            <a:r>
              <a:rPr lang="en-US" sz="1900" b="1" dirty="0" err="1" smtClean="0">
                <a:latin typeface="Lucida Console"/>
                <a:cs typeface="Lucida Console"/>
              </a:rPr>
              <a:t>def</a:t>
            </a:r>
            <a:r>
              <a:rPr lang="en-US" sz="1900" dirty="0" smtClean="0">
                <a:latin typeface="Lucida Console"/>
                <a:cs typeface="Lucida Console"/>
              </a:rPr>
              <a:t> </a:t>
            </a:r>
            <a:r>
              <a:rPr lang="en-US" sz="1900" dirty="0" err="1" smtClean="0">
                <a:latin typeface="Lucida Console"/>
                <a:cs typeface="Lucida Console"/>
              </a:rPr>
              <a:t>addTwo</a:t>
            </a:r>
            <a:r>
              <a:rPr lang="en-US" sz="1900" dirty="0" smtClean="0">
                <a:latin typeface="Lucida Console"/>
                <a:cs typeface="Lucida Console"/>
              </a:rPr>
              <a:t>(x: </a:t>
            </a:r>
            <a:r>
              <a:rPr lang="en-US" sz="1900" dirty="0" err="1" smtClean="0">
                <a:latin typeface="Lucida Console"/>
                <a:cs typeface="Lucida Console"/>
              </a:rPr>
              <a:t>Int</a:t>
            </a:r>
            <a:r>
              <a:rPr lang="en-US" sz="1900" dirty="0" smtClean="0">
                <a:latin typeface="Lucida Console"/>
                <a:cs typeface="Lucida Console"/>
              </a:rPr>
              <a:t>): </a:t>
            </a:r>
            <a:r>
              <a:rPr lang="en-US" sz="1900" dirty="0" err="1" smtClean="0">
                <a:latin typeface="Lucida Console"/>
                <a:cs typeface="Lucida Console"/>
              </a:rPr>
              <a:t>Int</a:t>
            </a:r>
            <a:r>
              <a:rPr lang="en-US" sz="1900" dirty="0" smtClean="0">
                <a:latin typeface="Lucida Console"/>
                <a:cs typeface="Lucida Console"/>
              </a:rPr>
              <a:t> = x + 2</a:t>
            </a:r>
            <a:br>
              <a:rPr lang="en-US" sz="1900" dirty="0" smtClean="0">
                <a:latin typeface="Lucida Console"/>
                <a:cs typeface="Lucida Console"/>
              </a:rPr>
            </a:br>
            <a:r>
              <a:rPr lang="en-US" sz="1000" dirty="0" smtClean="0">
                <a:latin typeface="Lucida Console"/>
                <a:cs typeface="Lucida Console"/>
              </a:rPr>
              <a:t/>
            </a:r>
            <a:br>
              <a:rPr lang="en-US" sz="1000" dirty="0" smtClean="0">
                <a:latin typeface="Lucida Console"/>
                <a:cs typeface="Lucida Console"/>
              </a:rPr>
            </a:br>
            <a:r>
              <a:rPr lang="en-US" sz="1900" dirty="0" err="1" smtClean="0">
                <a:latin typeface="Lucida Console"/>
                <a:cs typeface="Lucida Console"/>
              </a:rPr>
              <a:t>list.map</a:t>
            </a:r>
            <a:r>
              <a:rPr lang="en-US" sz="1900" dirty="0" smtClean="0">
                <a:latin typeface="Lucida Console"/>
                <a:cs typeface="Lucida Console"/>
              </a:rPr>
              <a:t>(</a:t>
            </a:r>
            <a:r>
              <a:rPr lang="en-US" sz="1900" dirty="0" err="1" smtClean="0">
                <a:latin typeface="Lucida Console"/>
                <a:cs typeface="Lucida Console"/>
              </a:rPr>
              <a:t>addTwo</a:t>
            </a:r>
            <a:r>
              <a:rPr lang="en-US" sz="1900" dirty="0" smtClean="0">
                <a:latin typeface="Lucida Console"/>
                <a:cs typeface="Lucida Console"/>
              </a:rPr>
              <a:t>)</a:t>
            </a:r>
            <a:endParaRPr lang="en-US" sz="1900" dirty="0">
              <a:latin typeface="Lucida Console"/>
              <a:cs typeface="Lucida Console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4249819" y="5926221"/>
            <a:ext cx="3903581" cy="703179"/>
          </a:xfrm>
          <a:prstGeom prst="wedgeRectCallout">
            <a:avLst>
              <a:gd name="adj1" fmla="val -72441"/>
              <a:gd name="adj2" fmla="val -55522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err="1" smtClean="0"/>
              <a:t>Scala</a:t>
            </a:r>
            <a:r>
              <a:rPr lang="en-US" sz="2100" dirty="0" smtClean="0"/>
              <a:t> allows defining a “local function” inside another function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52589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47974"/>
            <a:ext cx="7315200" cy="48194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Graphs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5562600"/>
            <a:ext cx="3659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Vertices: </a:t>
            </a:r>
            <a:r>
              <a:rPr lang="en-US" sz="2800" i="1" dirty="0" smtClean="0">
                <a:latin typeface="Gill Sans Light"/>
                <a:cs typeface="Gill Sans Light"/>
              </a:rPr>
              <a:t>Web-pages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Edges: </a:t>
            </a:r>
            <a:r>
              <a:rPr lang="en-US" sz="2800" i="1" dirty="0" smtClean="0">
                <a:latin typeface="Gill Sans Light"/>
                <a:cs typeface="Gill Sans Light"/>
              </a:rPr>
              <a:t>Links (Directed)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1600" y="5562600"/>
            <a:ext cx="30497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Generated Content:</a:t>
            </a:r>
            <a:endParaRPr lang="en-US" sz="2800" dirty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Click-streams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4600" y="113407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latin typeface="Gill Sans Light"/>
                <a:cs typeface="Gill Sans Light"/>
              </a:rPr>
              <a:t>2004 Political Blogs</a:t>
            </a:r>
          </a:p>
        </p:txBody>
      </p:sp>
    </p:spTree>
    <p:extLst>
      <p:ext uri="{BB962C8B-B14F-4D97-AF65-F5344CB8AC3E}">
        <p14:creationId xmlns:p14="http://schemas.microsoft.com/office/powerpoint/2010/main" val="245629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5500" dirty="0" smtClean="0"/>
              <a:t>Other Collection Methods</a:t>
            </a:r>
            <a:endParaRPr lang="en-US" sz="5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4432"/>
            <a:ext cx="8229600" cy="1401762"/>
          </a:xfrm>
        </p:spPr>
        <p:txBody>
          <a:bodyPr/>
          <a:lstStyle/>
          <a:p>
            <a:r>
              <a:rPr lang="en-US" sz="3100" dirty="0" err="1" smtClean="0"/>
              <a:t>Scala</a:t>
            </a:r>
            <a:r>
              <a:rPr lang="en-US" sz="3100" dirty="0" smtClean="0"/>
              <a:t> collections provide many other functional methods; for example, Google for “</a:t>
            </a:r>
            <a:r>
              <a:rPr lang="en-US" sz="3100" dirty="0" err="1" smtClean="0"/>
              <a:t>Scala</a:t>
            </a:r>
            <a:r>
              <a:rPr lang="en-US" sz="3100" dirty="0" smtClean="0"/>
              <a:t> </a:t>
            </a:r>
            <a:r>
              <a:rPr lang="en-US" sz="3100" dirty="0" err="1" smtClean="0"/>
              <a:t>Seq</a:t>
            </a:r>
            <a:r>
              <a:rPr lang="en-US" sz="3100" dirty="0" smtClean="0"/>
              <a:t>”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59875"/>
              </p:ext>
            </p:extLst>
          </p:nvPr>
        </p:nvGraphicFramePr>
        <p:xfrm>
          <a:off x="457200" y="2718076"/>
          <a:ext cx="8229600" cy="39402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800600"/>
                <a:gridCol w="3429000"/>
              </a:tblGrid>
              <a:tr h="40978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Method on </a:t>
                      </a:r>
                      <a:r>
                        <a:rPr lang="en-US" sz="2000" dirty="0" err="1" smtClean="0"/>
                        <a:t>Seq</a:t>
                      </a:r>
                      <a:r>
                        <a:rPr lang="en-US" sz="2000" dirty="0" smtClean="0"/>
                        <a:t>[T]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Explanation</a:t>
                      </a:r>
                      <a:endParaRPr lang="en-US" sz="2000" dirty="0"/>
                    </a:p>
                  </a:txBody>
                  <a:tcPr/>
                </a:tc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map(f: T =&gt; U): </a:t>
                      </a:r>
                      <a:r>
                        <a:rPr lang="en-US" sz="1700" dirty="0" err="1" smtClean="0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[U]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Pass each element through f</a:t>
                      </a:r>
                      <a:endParaRPr lang="en-US" sz="1900" dirty="0"/>
                    </a:p>
                  </a:txBody>
                  <a:tcPr/>
                </a:tc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 smtClean="0">
                          <a:latin typeface="Lucida Console"/>
                          <a:cs typeface="Lucida Console"/>
                        </a:rPr>
                        <a:t>flatMap</a:t>
                      </a:r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(f: T</a:t>
                      </a:r>
                      <a:r>
                        <a:rPr lang="en-US" sz="1700" baseline="0" dirty="0" smtClean="0">
                          <a:latin typeface="Lucida Console"/>
                          <a:cs typeface="Lucida Console"/>
                        </a:rPr>
                        <a:t> =&gt; </a:t>
                      </a:r>
                      <a:r>
                        <a:rPr lang="en-US" sz="1700" baseline="0" dirty="0" err="1" smtClean="0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baseline="0" dirty="0" smtClean="0">
                          <a:latin typeface="Lucida Console"/>
                          <a:cs typeface="Lucida Console"/>
                        </a:rPr>
                        <a:t>[U]): </a:t>
                      </a:r>
                      <a:r>
                        <a:rPr lang="en-US" sz="1700" baseline="0" dirty="0" err="1" smtClean="0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baseline="0" dirty="0" smtClean="0">
                          <a:latin typeface="Lucida Console"/>
                          <a:cs typeface="Lucida Console"/>
                        </a:rPr>
                        <a:t>[U]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One-to-many map</a:t>
                      </a:r>
                      <a:endParaRPr lang="en-US" sz="1900" dirty="0"/>
                    </a:p>
                  </a:txBody>
                  <a:tcPr/>
                </a:tc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filter(f: T =&gt; Boolean): </a:t>
                      </a:r>
                      <a:r>
                        <a:rPr lang="en-US" sz="1700" dirty="0" err="1" smtClean="0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[T]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Keep elements passing f</a:t>
                      </a:r>
                      <a:endParaRPr lang="en-US" sz="1900" dirty="0"/>
                    </a:p>
                  </a:txBody>
                  <a:tcPr/>
                </a:tc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exists(f: T =&gt; Boolean): Boolean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True if one element passes</a:t>
                      </a:r>
                      <a:endParaRPr lang="en-US" sz="1900" dirty="0"/>
                    </a:p>
                  </a:txBody>
                  <a:tcPr/>
                </a:tc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 smtClean="0">
                          <a:latin typeface="Lucida Console"/>
                          <a:cs typeface="Lucida Console"/>
                        </a:rPr>
                        <a:t>forall</a:t>
                      </a:r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(f: T =&gt; Boolean): Boolean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True if all elements pass</a:t>
                      </a:r>
                      <a:endParaRPr lang="en-US" sz="1900" dirty="0"/>
                    </a:p>
                  </a:txBody>
                  <a:tcPr/>
                </a:tc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reduce(f: (T, T)</a:t>
                      </a:r>
                      <a:r>
                        <a:rPr lang="en-US" sz="1700" baseline="0" dirty="0" smtClean="0">
                          <a:latin typeface="Lucida Console"/>
                          <a:cs typeface="Lucida Console"/>
                        </a:rPr>
                        <a:t> =&gt; T): T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Merge</a:t>
                      </a:r>
                      <a:r>
                        <a:rPr lang="en-US" sz="1900" baseline="0" dirty="0" smtClean="0"/>
                        <a:t> elements using f</a:t>
                      </a:r>
                      <a:endParaRPr lang="en-US" sz="1900" dirty="0"/>
                    </a:p>
                  </a:txBody>
                  <a:tcPr/>
                </a:tc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 smtClean="0">
                          <a:latin typeface="Lucida Console"/>
                          <a:cs typeface="Lucida Console"/>
                        </a:rPr>
                        <a:t>groupBy</a:t>
                      </a:r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(f: T =&gt; K): Map[</a:t>
                      </a:r>
                      <a:r>
                        <a:rPr lang="en-US" sz="1700" dirty="0" err="1" smtClean="0">
                          <a:latin typeface="Lucida Console"/>
                          <a:cs typeface="Lucida Console"/>
                        </a:rPr>
                        <a:t>K,List</a:t>
                      </a:r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[T]]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Group elements by f(element)</a:t>
                      </a:r>
                      <a:endParaRPr lang="en-US" sz="1900" dirty="0"/>
                    </a:p>
                  </a:txBody>
                  <a:tcPr/>
                </a:tc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 smtClean="0">
                          <a:latin typeface="Lucida Console"/>
                          <a:cs typeface="Lucida Console"/>
                        </a:rPr>
                        <a:t>sortBy</a:t>
                      </a:r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(f: T =&gt; K): </a:t>
                      </a:r>
                      <a:r>
                        <a:rPr lang="en-US" sz="1700" dirty="0" err="1" smtClean="0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[T]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Sort </a:t>
                      </a:r>
                      <a:r>
                        <a:rPr lang="en-US" sz="1900" baseline="0" dirty="0" smtClean="0"/>
                        <a:t>elements by f(element)</a:t>
                      </a:r>
                      <a:endParaRPr lang="en-US" sz="1900" dirty="0"/>
                    </a:p>
                  </a:txBody>
                  <a:tcPr/>
                </a:tc>
              </a:tr>
              <a:tr h="378266"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latin typeface="Lucida Console"/>
                          <a:cs typeface="Lucida Console"/>
                        </a:rPr>
                        <a:t>. . .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99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6.2|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&#10;\[&#10;R[i] = \alpha + \left( 1 - \alpha \right)  \sum_{(j,i) \in E} \frac{1}{L[j]} R[j]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46"/>
  <p:tag name="PICTUREFILESIZE" val="76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&#10;\[&#10;R[5] = \alpha + \left( 1 - \alpha \right)  &#10;\left( \frac{1}{3} R[1] + \frac{1}{1} R[4] \right)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59"/>
  <p:tag name="PICTUREFILESIZE" val="708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5.1|5.5|2.9|2.7|5.8|13.3|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3.2|2.1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.7|4.3|6.3|7.7|1.7|1.2|3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7.7|4.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selec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>
            <a:latin typeface="Gill Sans Light"/>
            <a:cs typeface="Gill Sans Ligh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Default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118901</TotalTime>
  <Words>3988</Words>
  <Application>Microsoft Macintosh PowerPoint</Application>
  <PresentationFormat>On-screen Show (4:3)</PresentationFormat>
  <Paragraphs>1413</Paragraphs>
  <Slides>90</Slides>
  <Notes>52</Notes>
  <HiddenSlides>6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1_Office Theme</vt:lpstr>
      <vt:lpstr>3_select-template</vt:lpstr>
      <vt:lpstr>3_Office Theme</vt:lpstr>
      <vt:lpstr>6_Office Theme</vt:lpstr>
      <vt:lpstr>2_Office Theme</vt:lpstr>
      <vt:lpstr>4_Office Theme</vt:lpstr>
      <vt:lpstr>Default Theme</vt:lpstr>
      <vt:lpstr>Equation</vt:lpstr>
      <vt:lpstr>Introduction to Graph Analytics EMSE 6992 Introduction to Data Science </vt:lpstr>
      <vt:lpstr>Reminders</vt:lpstr>
      <vt:lpstr>Project Presentations</vt:lpstr>
      <vt:lpstr>Outline</vt:lpstr>
      <vt:lpstr>Graph structured data is everywhere …</vt:lpstr>
      <vt:lpstr>Social Network</vt:lpstr>
      <vt:lpstr>Actual Social Graph</vt:lpstr>
      <vt:lpstr>Web Graphs</vt:lpstr>
      <vt:lpstr>Web Graphs</vt:lpstr>
      <vt:lpstr>Semantic Networks</vt:lpstr>
      <vt:lpstr>Transaction Networks</vt:lpstr>
      <vt:lpstr>Transaction Networks</vt:lpstr>
      <vt:lpstr>Biological Networks</vt:lpstr>
      <vt:lpstr>Biological Networks</vt:lpstr>
      <vt:lpstr>Communication Networks</vt:lpstr>
      <vt:lpstr>Who Talks to Whom Graph</vt:lpstr>
      <vt:lpstr>User - Item Graphs (Recommender Systems)</vt:lpstr>
      <vt:lpstr>Graphical Models</vt:lpstr>
      <vt:lpstr>Co-Authorship Network</vt:lpstr>
      <vt:lpstr>Others?</vt:lpstr>
      <vt:lpstr>Common properties of  graphs derived from  natural phenomena</vt:lpstr>
      <vt:lpstr>Power-Law Degree Distribution</vt:lpstr>
      <vt:lpstr>Giant Connected Component</vt:lpstr>
      <vt:lpstr>Densification</vt:lpstr>
      <vt:lpstr>Community Structure</vt:lpstr>
      <vt:lpstr>Graph Algorithms “Think Globally,  Act Locally”</vt:lpstr>
      <vt:lpstr>PageRank (Centrality Measures)</vt:lpstr>
      <vt:lpstr>Predicting Behavior</vt:lpstr>
      <vt:lpstr>Mean Field Algorithm</vt:lpstr>
      <vt:lpstr>Label Propagation  (Structured Prediction)</vt:lpstr>
      <vt:lpstr>Recommending Products</vt:lpstr>
      <vt:lpstr>Recommending Products</vt:lpstr>
      <vt:lpstr>Finding Communities</vt:lpstr>
      <vt:lpstr>Counting Triangles</vt:lpstr>
      <vt:lpstr>Connected Components</vt:lpstr>
      <vt:lpstr>Putting it All Together</vt:lpstr>
      <vt:lpstr>Many Other Graph Algorithms</vt:lpstr>
      <vt:lpstr>The Graph-Parallel Pattern</vt:lpstr>
      <vt:lpstr>Graph-Parallel Systems</vt:lpstr>
      <vt:lpstr>The Vertex Program Abstraction</vt:lpstr>
      <vt:lpstr>Iterative Bulk Synchronous Execution</vt:lpstr>
      <vt:lpstr>Graph-Parallel Systems</vt:lpstr>
      <vt:lpstr>Graph System Optimizations</vt:lpstr>
      <vt:lpstr>PowerPoint Presentation</vt:lpstr>
      <vt:lpstr>GAS Decomposition</vt:lpstr>
      <vt:lpstr>2D Partitioning</vt:lpstr>
      <vt:lpstr>Minimizing Communication in PowerGraph</vt:lpstr>
      <vt:lpstr>Shrinking Working Sets</vt:lpstr>
      <vt:lpstr>The GraphLab (Pull) Abstraction</vt:lpstr>
      <vt:lpstr>PowerPoint Presentation</vt:lpstr>
      <vt:lpstr>Triangle Counting on Twitter</vt:lpstr>
      <vt:lpstr>Graph Analytics Pipeline</vt:lpstr>
      <vt:lpstr>Tables</vt:lpstr>
      <vt:lpstr>Graphs</vt:lpstr>
      <vt:lpstr>Separate Systems</vt:lpstr>
      <vt:lpstr>Separate Systems</vt:lpstr>
      <vt:lpstr>Separate Systems</vt:lpstr>
      <vt:lpstr>Separate systems  for each view can be difficult to use and inefficient </vt:lpstr>
      <vt:lpstr>Difficult to Program and Use</vt:lpstr>
      <vt:lpstr>Inefficient</vt:lpstr>
      <vt:lpstr>The GraphX Unified Approach</vt:lpstr>
      <vt:lpstr>PowerPoint Presentation</vt:lpstr>
      <vt:lpstr>View a Graph as a Table</vt:lpstr>
      <vt:lpstr>Spark Table Operators</vt:lpstr>
      <vt:lpstr>Graph Operators (Scala)</vt:lpstr>
      <vt:lpstr>Graph Operators (Scala)</vt:lpstr>
      <vt:lpstr>Triplets Join Vertices and Edges</vt:lpstr>
      <vt:lpstr>Map-Reduce Triplets</vt:lpstr>
      <vt:lpstr>Using these basic GraphX operators  we implemented Pregel and GraphLab  in under 50 lines of code!</vt:lpstr>
      <vt:lpstr>The GraphX Stack (Lines of Code)</vt:lpstr>
      <vt:lpstr>We express enhanced Pregel and GraphLab  abstractions using the GraphX operators in less than 50 lines of code!</vt:lpstr>
      <vt:lpstr>Enhanced Pregel in GraphX</vt:lpstr>
      <vt:lpstr>GraphX System Design</vt:lpstr>
      <vt:lpstr>Distributed Graphs as Tables (RDDs)</vt:lpstr>
      <vt:lpstr>Caching for Iterative mrTriplets</vt:lpstr>
      <vt:lpstr>PowerPoint Presentation</vt:lpstr>
      <vt:lpstr>PowerPoint Presentation</vt:lpstr>
      <vt:lpstr>Performance Comparisons</vt:lpstr>
      <vt:lpstr>GraphX scales to larger graphs</vt:lpstr>
      <vt:lpstr>PageRank is just one stage….            What about a pipeline?</vt:lpstr>
      <vt:lpstr>A Small Pipeline in GraphX</vt:lpstr>
      <vt:lpstr>Open Source Project</vt:lpstr>
      <vt:lpstr>Graph Processing Systems</vt:lpstr>
      <vt:lpstr>Graph Database Technologies</vt:lpstr>
      <vt:lpstr>About Scala</vt:lpstr>
      <vt:lpstr>Quick Tour</vt:lpstr>
      <vt:lpstr>Quick Tour</vt:lpstr>
      <vt:lpstr>PowerPoint Presentation</vt:lpstr>
      <vt:lpstr>Scala Closure Syntax</vt:lpstr>
      <vt:lpstr>Other Collection Methods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Benjamin S. Harvey</cp:lastModifiedBy>
  <cp:revision>6098</cp:revision>
  <cp:lastPrinted>2013-02-11T05:20:40Z</cp:lastPrinted>
  <dcterms:created xsi:type="dcterms:W3CDTF">2010-06-28T20:28:41Z</dcterms:created>
  <dcterms:modified xsi:type="dcterms:W3CDTF">2018-11-28T09:38:49Z</dcterms:modified>
</cp:coreProperties>
</file>